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</a:rPr>
              <a:t>Smart contracts let us build new financial tools</a:t>
            </a:r>
          </a:p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these tools to build prototypes.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“Decentralized applications for beginners”.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promise is that anyone can design dapps, it’s not much harder than using a programming language tool. Looks a little bit like C#, comes with a suite of debugging simulation tools.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significant number of these blockchain investments essentially have domain experts, familiar with busineeds needs or finance, using tools like these to prototype “blockchain” versions of existing financial instruments or processes.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tutorial includes auctions, crowd funding, tradeable stock-like assets.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 guarantees correctness, not secrecy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Concrete example of a contract: auction application</a:t>
            </a:r>
            <a:b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that the blockchain guarantees correct execution, it does not guarantee any privacy.</a:t>
            </a: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that blockchain verifies ZK poofs</a:t>
            </a: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</a:rPr>
              <a:t>Smart contracts let us build new financial tools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exactly do this systems do,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Explain what we’re putting together as a result.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exactly do this systems do,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Explain what we’re putting together as a result.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8100" lvl="0" marL="17780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63500" lvl="1" marL="5207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76200" lvl="2" marL="8636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88900" lvl="3" marL="12065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88900" lvl="4" marL="15494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88900" lvl="5" marL="18923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88900" lvl="6" marL="22352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88900" lvl="7" marL="25781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88900" lvl="8" marL="292100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00000"/>
              <a:defRPr sz="1100"/>
            </a:lvl1pPr>
            <a:lvl2pPr indent="0" lvl="1" marL="342900" marR="0" rtl="0" algn="l">
              <a:spcBef>
                <a:spcPts val="0"/>
              </a:spcBef>
              <a:buSzPct val="100000"/>
              <a:defRPr sz="1100"/>
            </a:lvl2pPr>
            <a:lvl3pPr indent="0" lvl="2" marL="685800" marR="0" rtl="0" algn="l">
              <a:spcBef>
                <a:spcPts val="0"/>
              </a:spcBef>
              <a:buSzPct val="100000"/>
              <a:defRPr sz="1100"/>
            </a:lvl3pPr>
            <a:lvl4pPr indent="0" lvl="3" marL="1028700" marR="0" rtl="0" algn="l">
              <a:spcBef>
                <a:spcPts val="0"/>
              </a:spcBef>
              <a:buSzPct val="100000"/>
              <a:defRPr sz="1100"/>
            </a:lvl4pPr>
            <a:lvl5pPr indent="0" lvl="4" marL="1371600" marR="0" rtl="0" algn="l">
              <a:spcBef>
                <a:spcPts val="0"/>
              </a:spcBef>
              <a:buSzPct val="100000"/>
              <a:defRPr sz="1100"/>
            </a:lvl5pPr>
            <a:lvl6pPr indent="0" lvl="5" marL="1714500" marR="0" rtl="0" algn="l">
              <a:spcBef>
                <a:spcPts val="0"/>
              </a:spcBef>
              <a:buSzPct val="100000"/>
              <a:defRPr sz="1100"/>
            </a:lvl6pPr>
            <a:lvl7pPr indent="0" lvl="6" marL="2057400" marR="0" rtl="0" algn="l">
              <a:spcBef>
                <a:spcPts val="0"/>
              </a:spcBef>
              <a:buSzPct val="100000"/>
              <a:defRPr sz="1100"/>
            </a:lvl7pPr>
            <a:lvl8pPr indent="0" lvl="7" marL="2400300" marR="0" rtl="0" algn="l">
              <a:spcBef>
                <a:spcPts val="0"/>
              </a:spcBef>
              <a:buSzPct val="100000"/>
              <a:defRPr sz="1100"/>
            </a:lvl8pPr>
            <a:lvl9pPr indent="0" lvl="8" marL="2743200" marR="0" rtl="0" algn="l">
              <a:spcBef>
                <a:spcPts val="0"/>
              </a:spcBef>
              <a:buSzPct val="100000"/>
              <a:defRPr sz="1100"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&amp; Sub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92969" y="2652116"/>
            <a:ext cx="7358063" cy="596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indent="152400" lvl="1" marL="0" rtl="0" algn="ctr">
              <a:spcBef>
                <a:spcPts val="0"/>
              </a:spcBef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indent="317500" lvl="2" marL="0" rtl="0" algn="ctr">
              <a:spcBef>
                <a:spcPts val="0"/>
              </a:spcBef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indent="469900" lvl="3" marL="0" rtl="0" algn="ctr">
              <a:spcBef>
                <a:spcPts val="0"/>
              </a:spcBef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indent="635000" lvl="4" marL="0" rtl="0" algn="ctr">
              <a:spcBef>
                <a:spcPts val="0"/>
              </a:spcBef>
              <a:buFont typeface="Calibri"/>
              <a:buNone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892969" y="1701105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 b="1" sz="4000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b="1" sz="2400"/>
            </a:lvl1pPr>
            <a:lvl2pPr indent="0" lvl="1" marL="457200" rtl="0">
              <a:spcBef>
                <a:spcPts val="0"/>
              </a:spcBef>
              <a:buFont typeface="Calibri"/>
              <a:buNone/>
              <a:defRPr b="1" sz="2000"/>
            </a:lvl2pPr>
            <a:lvl3pPr indent="0" lvl="2" marL="914400" rtl="0">
              <a:spcBef>
                <a:spcPts val="0"/>
              </a:spcBef>
              <a:buFont typeface="Calibri"/>
              <a:buNone/>
              <a:defRPr b="1" sz="1800"/>
            </a:lvl3pPr>
            <a:lvl4pPr indent="0" lvl="3" marL="1371600" rtl="0">
              <a:spcBef>
                <a:spcPts val="0"/>
              </a:spcBef>
              <a:buFont typeface="Calibri"/>
              <a:buNone/>
              <a:defRPr b="1" sz="1600"/>
            </a:lvl4pPr>
            <a:lvl5pPr indent="0" lvl="4" marL="1828800" rtl="0">
              <a:spcBef>
                <a:spcPts val="0"/>
              </a:spcBef>
              <a:buFont typeface="Calibri"/>
              <a:buNone/>
              <a:defRPr b="1" sz="1600"/>
            </a:lvl5pPr>
            <a:lvl6pPr indent="0" lvl="5" marL="2286000" rtl="0">
              <a:spcBef>
                <a:spcPts val="0"/>
              </a:spcBef>
              <a:buFont typeface="Calibri"/>
              <a:buNone/>
              <a:defRPr b="1" sz="1600"/>
            </a:lvl6pPr>
            <a:lvl7pPr indent="0" lvl="6" marL="2743200" rtl="0">
              <a:spcBef>
                <a:spcPts val="0"/>
              </a:spcBef>
              <a:buFont typeface="Calibri"/>
              <a:buNone/>
              <a:defRPr b="1" sz="1600"/>
            </a:lvl7pPr>
            <a:lvl8pPr indent="0" lvl="7" marL="3200400" rtl="0">
              <a:spcBef>
                <a:spcPts val="0"/>
              </a:spcBef>
              <a:buFont typeface="Calibri"/>
              <a:buNone/>
              <a:defRPr b="1" sz="1600"/>
            </a:lvl8pPr>
            <a:lvl9pPr indent="0" lvl="8" marL="3657600" rtl="0">
              <a:spcBef>
                <a:spcPts val="0"/>
              </a:spcBef>
              <a:buFont typeface="Calibri"/>
              <a:buNone/>
              <a:defRPr b="1" sz="1600"/>
            </a:lvl9pPr>
          </a:lstStyle>
          <a:p/>
        </p:txBody>
      </p:sp>
      <p:sp>
        <p:nvSpPr>
          <p:cNvPr id="103" name="Shape 103"/>
          <p:cNvSpPr txBox="1"/>
          <p:nvPr>
            <p:ph idx="4" type="body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 b="1"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/>
          <p:nvPr>
            <p:ph idx="2" type="pic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888888"/>
              </a:buClr>
              <a:buFont typeface="Calibri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 sz="1400"/>
            </a:lvl1pPr>
            <a:lvl2pPr indent="0" lvl="1" marL="457200" rtl="0">
              <a:spcBef>
                <a:spcPts val="0"/>
              </a:spcBef>
              <a:buFont typeface="Calibri"/>
              <a:buNone/>
              <a:defRPr sz="1200"/>
            </a:lvl2pPr>
            <a:lvl3pPr indent="0" lvl="2" marL="914400" rtl="0">
              <a:spcBef>
                <a:spcPts val="0"/>
              </a:spcBef>
              <a:buFont typeface="Calibri"/>
              <a:buNone/>
              <a:defRPr sz="1000"/>
            </a:lvl3pPr>
            <a:lvl4pPr indent="0" lvl="3" marL="1371600" rtl="0">
              <a:spcBef>
                <a:spcPts val="0"/>
              </a:spcBef>
              <a:buFont typeface="Calibri"/>
              <a:buNone/>
              <a:defRPr sz="900"/>
            </a:lvl4pPr>
            <a:lvl5pPr indent="0" lvl="4" marL="1828800" rtl="0">
              <a:spcBef>
                <a:spcPts val="0"/>
              </a:spcBef>
              <a:buFont typeface="Calibri"/>
              <a:buNone/>
              <a:defRPr sz="900"/>
            </a:lvl5pPr>
            <a:lvl6pPr indent="0" lvl="5" marL="2286000" rtl="0">
              <a:spcBef>
                <a:spcPts val="0"/>
              </a:spcBef>
              <a:buFont typeface="Calibri"/>
              <a:buNone/>
              <a:defRPr sz="900"/>
            </a:lvl6pPr>
            <a:lvl7pPr indent="0" lvl="6" marL="2743200" rtl="0">
              <a:spcBef>
                <a:spcPts val="0"/>
              </a:spcBef>
              <a:buFont typeface="Calibri"/>
              <a:buNone/>
              <a:defRPr sz="900"/>
            </a:lvl7pPr>
            <a:lvl8pPr indent="0" lvl="7" marL="3200400" rtl="0">
              <a:spcBef>
                <a:spcPts val="0"/>
              </a:spcBef>
              <a:buFont typeface="Calibri"/>
              <a:buNone/>
              <a:defRPr sz="900"/>
            </a:lvl8pPr>
            <a:lvl9pPr indent="0" lvl="8" marL="3657600" rtl="0">
              <a:spcBef>
                <a:spcPts val="0"/>
              </a:spcBef>
              <a:buFont typeface="Calibri"/>
              <a:buNone/>
              <a:defRPr sz="900"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2874763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 rot="5400000">
            <a:off x="1272778" y="-609599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6" name="Shape 14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2865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23887" y="1282304"/>
            <a:ext cx="7886699" cy="213955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23887" y="3442098"/>
            <a:ext cx="7886699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2865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62984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29840" y="1260873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629840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3" type="body"/>
          </p:nvPr>
        </p:nvSpPr>
        <p:spPr>
          <a:xfrm>
            <a:off x="4629150" y="1260873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4" type="body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2865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629841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887390" y="740569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629841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629841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96" name="Shape 196"/>
          <p:cNvSpPr/>
          <p:nvPr>
            <p:ph idx="2" type="pic"/>
          </p:nvPr>
        </p:nvSpPr>
        <p:spPr>
          <a:xfrm>
            <a:off x="3887390" y="740569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29841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2865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 rot="5400000">
            <a:off x="2940248" y="-942379"/>
            <a:ext cx="3263503" cy="78866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 rot="5400000">
            <a:off x="5350073" y="1467446"/>
            <a:ext cx="4358878" cy="197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 rot="5400000">
            <a:off x="1349573" y="-447078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28650" y="273844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6286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028950" y="4767263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457950" y="4767263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09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print.iacr.org/2015/675" TargetMode="External"/><Relationship Id="rId4" Type="http://schemas.openxmlformats.org/officeDocument/2006/relationships/image" Target="../media/image28.jpg"/><Relationship Id="rId5" Type="http://schemas.openxmlformats.org/officeDocument/2006/relationships/image" Target="../media/image24.jp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oblivm.com/jsnark" TargetMode="External"/><Relationship Id="rId4" Type="http://schemas.openxmlformats.org/officeDocument/2006/relationships/hyperlink" Target="http://oblivm.com/haw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png"/><Relationship Id="rId4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0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gif"/><Relationship Id="rId4" Type="http://schemas.openxmlformats.org/officeDocument/2006/relationships/hyperlink" Target="https://eprint.iacr.org/2015/675" TargetMode="External"/><Relationship Id="rId5" Type="http://schemas.openxmlformats.org/officeDocument/2006/relationships/hyperlink" Target="http://oblivm.com/jsnark" TargetMode="External"/><Relationship Id="rId6" Type="http://schemas.openxmlformats.org/officeDocument/2006/relationships/hyperlink" Target="http://oblivm.com/hawk" TargetMode="External"/><Relationship Id="rId7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Computability_theory_(computer_science)" TargetMode="External"/><Relationship Id="rId4" Type="http://schemas.openxmlformats.org/officeDocument/2006/relationships/hyperlink" Target="https://en.wikipedia.org/wiki/Computer_program" TargetMode="External"/><Relationship Id="rId5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13419" t="0"/>
          <a:stretch/>
        </p:blipFill>
        <p:spPr>
          <a:xfrm>
            <a:off x="2546475" y="879800"/>
            <a:ext cx="6597523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93075" y="1185850"/>
            <a:ext cx="4134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Ethereum isn’t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Turing Complete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and it doesn’t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matter anyway</a:t>
            </a:r>
          </a:p>
        </p:txBody>
      </p:sp>
      <p:sp>
        <p:nvSpPr>
          <p:cNvPr id="219" name="Shape 219"/>
          <p:cNvSpPr/>
          <p:nvPr/>
        </p:nvSpPr>
        <p:spPr>
          <a:xfrm>
            <a:off x="0" y="0"/>
            <a:ext cx="9144000" cy="880500"/>
          </a:xfrm>
          <a:prstGeom prst="rect">
            <a:avLst/>
          </a:prstGeom>
          <a:solidFill>
            <a:srgbClr val="9C2A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12" y="62085"/>
            <a:ext cx="1455975" cy="7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idx="4294967295" type="subTitle"/>
          </p:nvPr>
        </p:nvSpPr>
        <p:spPr>
          <a:xfrm>
            <a:off x="235500" y="3519925"/>
            <a:ext cx="46662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Andrew Miller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Aug 2, 2016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IC3 NYC Blockchain Meetup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Ethereum isn’t Turing complete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Actually, the Ethereum Virtual Machine always halts after a bounded time.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25" y="1680425"/>
            <a:ext cx="4419549" cy="32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" y="616900"/>
            <a:ext cx="3351100" cy="10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37" y="1824724"/>
            <a:ext cx="8346725" cy="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337" y="2550100"/>
            <a:ext cx="6059325" cy="2296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1400625" y="3712175"/>
            <a:ext cx="6450900" cy="1134000"/>
          </a:xfrm>
          <a:prstGeom prst="rect">
            <a:avLst/>
          </a:prstGeom>
          <a:solidFill>
            <a:srgbClr val="EE0000">
              <a:alpha val="185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852600" y="455450"/>
            <a:ext cx="7438800" cy="38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/>
              <a:t>- Incorrect logical statement. No points awarded.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830475" y="844842"/>
            <a:ext cx="7438800" cy="60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/>
              <a:t>- There exist SOME programs we can’t decide, but in practice these programs are NOT the programs we care about.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00"/>
                </a:solidFill>
              </a:rPr>
              <a:t>Halting problem is not an excuse to avoid formal analysis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72772" l="0" r="17369" t="0"/>
          <a:stretch/>
        </p:blipFill>
        <p:spPr>
          <a:xfrm>
            <a:off x="150550" y="1627650"/>
            <a:ext cx="8903525" cy="21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227050" y="855850"/>
            <a:ext cx="8154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Many formal analysis tools apply to Turing complete languages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27050" y="3751450"/>
            <a:ext cx="8154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sp>
        <p:nvSpPr>
          <p:cNvPr id="340" name="Shape 340"/>
          <p:cNvSpPr txBox="1"/>
          <p:nvPr/>
        </p:nvSpPr>
        <p:spPr>
          <a:xfrm>
            <a:off x="303250" y="4132450"/>
            <a:ext cx="8715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No efficiently* solvable problem requires Turing completeness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024075" y="4638950"/>
            <a:ext cx="46896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*polynomial time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83100" y="216425"/>
            <a:ext cx="9064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Turing Machines are NOT Universal for Smart Contracts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923875"/>
            <a:ext cx="8520600" cy="41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/>
              <a:t>  </a:t>
            </a:r>
            <a:r>
              <a:rPr b="1" i="1" lang="en" sz="2000"/>
              <a:t>Neithereum</a:t>
            </a:r>
            <a:r>
              <a:rPr lang="en"/>
              <a:t> - a Turing complete and yet utterly </a:t>
            </a:r>
            <a:r>
              <a:rPr lang="en"/>
              <a:t>useless smart contract system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750" y="1457325"/>
            <a:ext cx="58483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40614" l="0" r="0" t="0"/>
          <a:stretch/>
        </p:blipFill>
        <p:spPr>
          <a:xfrm>
            <a:off x="1515950" y="2623194"/>
            <a:ext cx="5991225" cy="26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80090" l="0" r="0" t="0"/>
          <a:stretch/>
        </p:blipFill>
        <p:spPr>
          <a:xfrm>
            <a:off x="1558525" y="2918475"/>
            <a:ext cx="4981575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6">
            <a:alphaModFix/>
          </a:blip>
          <a:srcRect b="0" l="0" r="17149" t="0"/>
          <a:stretch/>
        </p:blipFill>
        <p:spPr>
          <a:xfrm>
            <a:off x="1447800" y="3491175"/>
            <a:ext cx="6250099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5475" y="4475025"/>
            <a:ext cx="5476875" cy="41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Shape 353"/>
          <p:cNvCxnSpPr/>
          <p:nvPr/>
        </p:nvCxnSpPr>
        <p:spPr>
          <a:xfrm>
            <a:off x="785975" y="2731125"/>
            <a:ext cx="7293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54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3537" y="1800225"/>
            <a:ext cx="51911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Ethereum is more powerful than Bitcoin for reasons that have nothing to do with Turing completeness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457275"/>
            <a:ext cx="8520600" cy="33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Due to the limitations of Bitcoin’s UTXO structure, even celebrated Bitcoin smart contracts are inefficient.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162" y="2520175"/>
            <a:ext cx="10382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62" y="3453612"/>
            <a:ext cx="552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975" y="2596382"/>
            <a:ext cx="4969925" cy="10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2324625" y="4111425"/>
            <a:ext cx="538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 fair lottery game with O(N</a:t>
            </a:r>
            <a:r>
              <a:rPr baseline="30000" lang="en" sz="1800"/>
              <a:t>3</a:t>
            </a:r>
            <a:r>
              <a:rPr lang="en" sz="1800"/>
              <a:t>) collateral required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614400" y="280300"/>
            <a:ext cx="81087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of N parties deposits N</a:t>
            </a:r>
            <a:r>
              <a:rPr baseline="30000" lang="en"/>
              <a:t>2</a:t>
            </a:r>
            <a:r>
              <a:rPr lang="en"/>
              <a:t> coins (N</a:t>
            </a:r>
            <a:r>
              <a:rPr baseline="30000" lang="en"/>
              <a:t>3</a:t>
            </a:r>
            <a:r>
              <a:rPr lang="en"/>
              <a:t> in total) and commits to a random string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any party does not open their commitment in time, they forfeit their deposit, others compensated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24" y="817600"/>
            <a:ext cx="7535300" cy="40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Cheaper lottery on Ethereum using persistent state</a:t>
            </a:r>
          </a:p>
        </p:txBody>
      </p:sp>
      <p:pic>
        <p:nvPicPr>
          <p:cNvPr descr="User, Person, Generic, Single, ..."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14" y="3540900"/>
            <a:ext cx="531925" cy="81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 Person, Generic, Single, ..."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814" y="3540900"/>
            <a:ext cx="531925" cy="8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398350" y="2616125"/>
            <a:ext cx="1269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1</a:t>
            </a:r>
          </a:p>
        </p:txBody>
      </p:sp>
      <p:sp>
        <p:nvSpPr>
          <p:cNvPr id="379" name="Shape 379"/>
          <p:cNvSpPr/>
          <p:nvPr/>
        </p:nvSpPr>
        <p:spPr>
          <a:xfrm rot="5400000">
            <a:off x="1423650" y="2731000"/>
            <a:ext cx="245400" cy="1230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446287" y="4425125"/>
            <a:ext cx="256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party deposits 1 coin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Commits to a random string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14049" y="1074300"/>
            <a:ext cx="266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commitments, winner goes on to next round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If either party aborts, they do not advance.</a:t>
            </a:r>
          </a:p>
        </p:txBody>
      </p:sp>
      <p:grpSp>
        <p:nvGrpSpPr>
          <p:cNvPr id="382" name="Shape 382"/>
          <p:cNvGrpSpPr/>
          <p:nvPr/>
        </p:nvGrpSpPr>
        <p:grpSpPr>
          <a:xfrm>
            <a:off x="2920514" y="3223300"/>
            <a:ext cx="5730825" cy="1135925"/>
            <a:chOff x="2920514" y="3223300"/>
            <a:chExt cx="5730825" cy="1135925"/>
          </a:xfrm>
        </p:grpSpPr>
        <p:pic>
          <p:nvPicPr>
            <p:cNvPr descr="User, Person, Generic, Single, ..." id="383" name="Shape 3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05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, Person, Generic, Single, ..." id="384" name="Shape 3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36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Shape 385"/>
            <p:cNvSpPr/>
            <p:nvPr/>
          </p:nvSpPr>
          <p:spPr>
            <a:xfrm rot="5400000">
              <a:off x="3633450" y="2731000"/>
              <a:ext cx="245400" cy="1230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User, Person, Generic, Single, ..." id="386" name="Shape 3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41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, Person, Generic, Single, ..." id="387" name="Shape 3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72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/>
            <p:nvPr/>
          </p:nvSpPr>
          <p:spPr>
            <a:xfrm rot="5400000">
              <a:off x="5767050" y="2731000"/>
              <a:ext cx="245400" cy="1230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User, Person, Generic, Single, ..." id="389" name="Shape 3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63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, Person, Generic, Single, ..." id="390" name="Shape 3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19414" y="3540900"/>
              <a:ext cx="531925" cy="81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Shape 391"/>
            <p:cNvSpPr/>
            <p:nvPr/>
          </p:nvSpPr>
          <p:spPr>
            <a:xfrm rot="5400000">
              <a:off x="7699250" y="2731000"/>
              <a:ext cx="245400" cy="1230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User, Person, Generic, Single, ..."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776" y="2162587"/>
            <a:ext cx="531925" cy="81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 Person, Generic, Single, ..."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976" y="2162587"/>
            <a:ext cx="531925" cy="81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 Person, Generic, Single, ..."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76" y="2162575"/>
            <a:ext cx="531925" cy="81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 Person, Generic, Single, ..."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26" y="2184787"/>
            <a:ext cx="531925" cy="8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 rot="5400000">
            <a:off x="2730600" y="890500"/>
            <a:ext cx="245400" cy="216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 rot="5400000">
            <a:off x="6720225" y="871700"/>
            <a:ext cx="245400" cy="216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ser, Person, Generic, Single, ...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471" y="1265995"/>
            <a:ext cx="322229" cy="49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 Person, Generic, Single, ..."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71" y="1342195"/>
            <a:ext cx="322229" cy="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/>
          <p:nvPr/>
        </p:nvSpPr>
        <p:spPr>
          <a:xfrm rot="5400000">
            <a:off x="4891425" y="109700"/>
            <a:ext cx="245400" cy="216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ser, Person, Generic, Single, ..."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71" y="580195"/>
            <a:ext cx="322229" cy="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5475825" y="607575"/>
            <a:ext cx="3730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Winner gets N coins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4259787" y="1735100"/>
            <a:ext cx="1269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2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421587" y="744500"/>
            <a:ext cx="12693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3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Ethereum isn’t Universal - Contrived example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ontract WantToPlayAGame {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b="1" i="1" lang="en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1;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nt </a:t>
            </a:r>
            <a:r>
              <a:rPr b="1" i="1" lang="en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unction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doubleMyMoney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onlyAlice {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assert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msg.value == 1000000;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ssert 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block.number &lt; B;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f (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i="1"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alance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1000000 * 2;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unction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withdraw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onlyAlice { 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assert 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block.number &gt;= B;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(msg.sender, </a:t>
            </a:r>
            <a:r>
              <a:rPr b="1" i="1"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balance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unction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tricky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() onlyJigsaw { 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= 0; }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11658" r="13412" t="6147"/>
          <a:stretch/>
        </p:blipFill>
        <p:spPr>
          <a:xfrm>
            <a:off x="8022724" y="60050"/>
            <a:ext cx="1102175" cy="1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5959700" y="2065250"/>
            <a:ext cx="2948700" cy="1840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Only safe to call </a:t>
            </a:r>
            <a:r>
              <a:rPr b="1" lang="en"/>
              <a:t>doubleMyMoney</a:t>
            </a:r>
            <a:r>
              <a:rPr lang="en"/>
              <a:t> if “</a:t>
            </a:r>
            <a:r>
              <a:rPr b="1" lang="en">
                <a:solidFill>
                  <a:srgbClr val="0000FF"/>
                </a:solidFill>
              </a:rPr>
              <a:t>switch</a:t>
            </a:r>
            <a:r>
              <a:rPr lang="en"/>
              <a:t>” is set.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There is no way to inspect </a:t>
            </a:r>
            <a:r>
              <a:rPr b="1" lang="en">
                <a:solidFill>
                  <a:srgbClr val="0000FF"/>
                </a:solidFill>
              </a:rPr>
              <a:t>switch</a:t>
            </a:r>
            <a:r>
              <a:rPr lang="en"/>
              <a:t>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- Cannot observe effects this block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Cannot check if 1st tx in block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Cannot load current block hash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Moral of the story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39950" y="2230950"/>
            <a:ext cx="2864100" cy="6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</a:t>
            </a:r>
            <a:r>
              <a:rPr lang="en" sz="3000"/>
              <a:t>here isn’t one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587700" y="2073925"/>
            <a:ext cx="8329800" cy="68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Difficult tradeoffs between </a:t>
            </a:r>
            <a:r>
              <a:rPr b="1" i="1" lang="en" sz="3000"/>
              <a:t>expressiveness</a:t>
            </a:r>
            <a:r>
              <a:rPr lang="en" sz="3000"/>
              <a:t> and </a:t>
            </a:r>
            <a:r>
              <a:rPr b="1" i="1" lang="en" sz="3000"/>
              <a:t>transparency</a:t>
            </a:r>
            <a:r>
              <a:rPr lang="en" sz="3000"/>
              <a:t> in programming language design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4294967295" type="subTitle"/>
          </p:nvPr>
        </p:nvSpPr>
        <p:spPr>
          <a:xfrm>
            <a:off x="311700" y="1691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</a:rPr>
              <a:t>Ahmed Kosba,</a:t>
            </a:r>
            <a:r>
              <a:rPr lang="en" sz="2400"/>
              <a:t> </a:t>
            </a:r>
            <a:r>
              <a:rPr lang="en" sz="2400">
                <a:solidFill>
                  <a:srgbClr val="000000"/>
                </a:solidFill>
              </a:rPr>
              <a:t>Andrew Miller</a:t>
            </a:r>
            <a:r>
              <a:rPr lang="en" sz="2400"/>
              <a:t>, </a:t>
            </a:r>
            <a:r>
              <a:rPr lang="en" sz="2400">
                <a:solidFill>
                  <a:srgbClr val="666666"/>
                </a:solidFill>
              </a:rPr>
              <a:t>Elaine Shi, Zikai Wen, Charalampos Papamanthou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400"/>
              <a:t>	  IEEE S&amp;P, 2016			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https://eprint.iacr.org/2015/675</a:t>
            </a:r>
          </a:p>
        </p:txBody>
      </p:sp>
      <p:sp>
        <p:nvSpPr>
          <p:cNvPr id="425" name="Shape 425"/>
          <p:cNvSpPr txBox="1"/>
          <p:nvPr>
            <p:ph idx="4294967295" type="ctrTitle"/>
          </p:nvPr>
        </p:nvSpPr>
        <p:spPr>
          <a:xfrm>
            <a:off x="326550" y="-106225"/>
            <a:ext cx="8520600" cy="172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6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4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AWK: 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4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Privacy-Preserving Smart Contracts</a:t>
            </a:r>
          </a:p>
        </p:txBody>
      </p:sp>
      <p:pic>
        <p:nvPicPr>
          <p:cNvPr descr="https://realworldcrypto.files.wordpress.com/2013/06/mc2-logo-jpeg.jpg"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896" y="3740005"/>
            <a:ext cx="2255920" cy="1239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estamp.umd.edu/portals/0/Images/Veterans/UMD%20Logo.jpg" id="427" name="Shape 4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356" y="3739999"/>
            <a:ext cx="1281387" cy="1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6663" y="3762466"/>
            <a:ext cx="792421" cy="486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rnell" id="429" name="Shape 429" title="https://plus.google.com/1168713142862864225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9845" y="3870760"/>
            <a:ext cx="1079200" cy="107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8">
            <a:alphaModFix/>
          </a:blip>
          <a:srcRect b="0" l="0" r="68710" t="0"/>
          <a:stretch/>
        </p:blipFill>
        <p:spPr>
          <a:xfrm>
            <a:off x="6305968" y="4166159"/>
            <a:ext cx="1291728" cy="34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8">
            <a:alphaModFix/>
          </a:blip>
          <a:srcRect b="0" l="30454" r="28183" t="-19360"/>
          <a:stretch/>
        </p:blipFill>
        <p:spPr>
          <a:xfrm>
            <a:off x="6310031" y="4321314"/>
            <a:ext cx="1707493" cy="40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8">
            <a:alphaModFix/>
          </a:blip>
          <a:srcRect b="0" l="71244" r="0" t="0"/>
          <a:stretch/>
        </p:blipFill>
        <p:spPr>
          <a:xfrm>
            <a:off x="6372094" y="4608478"/>
            <a:ext cx="1187120" cy="340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6305550" y="4919663"/>
            <a:ext cx="2057400" cy="2739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7" name="Shape 227"/>
          <p:cNvSpPr/>
          <p:nvPr/>
        </p:nvSpPr>
        <p:spPr>
          <a:xfrm>
            <a:off x="4785958" y="2526345"/>
            <a:ext cx="3157799" cy="21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632292" y="2428718"/>
            <a:ext cx="3205500" cy="21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527272" y="2317925"/>
            <a:ext cx="3207599" cy="21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804950" y="2417375"/>
            <a:ext cx="2853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Account Balances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675625" y="1667325"/>
            <a:ext cx="404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5135463" y="2916020"/>
            <a:ext cx="2152800" cy="1126800"/>
          </a:xfrm>
          <a:prstGeom prst="roundRect">
            <a:avLst>
              <a:gd fmla="val 16667" name="adj"/>
            </a:avLst>
          </a:prstGeom>
          <a:solidFill>
            <a:srgbClr val="C9C9C9"/>
          </a:solidFill>
          <a:ln cap="flat" cmpd="sng" w="12700">
            <a:solidFill>
              <a:srgbClr val="42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Alice: 	฿10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Bob:   	฿15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Carol:	฿120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32464" l="0" r="46015" t="0"/>
          <a:stretch/>
        </p:blipFill>
        <p:spPr>
          <a:xfrm rot="5400000">
            <a:off x="7695012" y="3229725"/>
            <a:ext cx="1154374" cy="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8882" y="2468716"/>
            <a:ext cx="608700" cy="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620" y="2710551"/>
            <a:ext cx="615600" cy="9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70" y="2953066"/>
            <a:ext cx="667799" cy="9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562650" y="2171300"/>
            <a:ext cx="1495199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Users</a:t>
            </a:r>
          </a:p>
        </p:txBody>
      </p:sp>
      <p:sp>
        <p:nvSpPr>
          <p:cNvPr id="238" name="Shape 238"/>
          <p:cNvSpPr/>
          <p:nvPr/>
        </p:nvSpPr>
        <p:spPr>
          <a:xfrm>
            <a:off x="2371947" y="2141100"/>
            <a:ext cx="129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Money</a:t>
            </a:r>
          </a:p>
        </p:txBody>
      </p:sp>
      <p:pic>
        <p:nvPicPr>
          <p:cNvPr descr="http://www.clipartbest.com/cliparts/acq/7yg/acq7ygzcM.png" id="239" name="Shape 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6225" y="2308731"/>
            <a:ext cx="822300" cy="7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Shape 240"/>
          <p:cNvCxnSpPr/>
          <p:nvPr/>
        </p:nvCxnSpPr>
        <p:spPr>
          <a:xfrm>
            <a:off x="2604700" y="3195325"/>
            <a:ext cx="169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4523225" y="1819725"/>
            <a:ext cx="404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0000FF"/>
                </a:solidFill>
              </a:rPr>
              <a:t>Blockchain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07875" y="387600"/>
            <a:ext cx="84657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Digital currency is just one application running a top a blockchain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4785958" y="2526345"/>
            <a:ext cx="3157799" cy="21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4632292" y="2428718"/>
            <a:ext cx="3205500" cy="21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4527272" y="2317925"/>
            <a:ext cx="3207599" cy="21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5001225" y="2417375"/>
            <a:ext cx="2439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0000FF"/>
                </a:solidFill>
              </a:rPr>
              <a:t>Smart </a:t>
            </a:r>
            <a:r>
              <a:rPr i="0" lang="en" sz="2400" u="none" cap="none" strike="noStrike">
                <a:solidFill>
                  <a:srgbClr val="0000FF"/>
                </a:solidFill>
              </a:rPr>
              <a:t>Contracts</a:t>
            </a:r>
          </a:p>
        </p:txBody>
      </p:sp>
      <p:sp>
        <p:nvSpPr>
          <p:cNvPr id="442" name="Shape 442"/>
          <p:cNvSpPr/>
          <p:nvPr/>
        </p:nvSpPr>
        <p:spPr>
          <a:xfrm>
            <a:off x="5287863" y="3068420"/>
            <a:ext cx="2152800" cy="11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2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5132826" y="2929209"/>
            <a:ext cx="2150100" cy="119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2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4935295" y="2885188"/>
            <a:ext cx="2185199" cy="1157752"/>
            <a:chOff x="6978156" y="1513333"/>
            <a:chExt cx="2479800" cy="1893300"/>
          </a:xfrm>
        </p:grpSpPr>
        <p:sp>
          <p:nvSpPr>
            <p:cNvPr id="445" name="Shape 445"/>
            <p:cNvSpPr/>
            <p:nvPr/>
          </p:nvSpPr>
          <p:spPr>
            <a:xfrm>
              <a:off x="6978156" y="1513333"/>
              <a:ext cx="2479800" cy="1893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2700">
              <a:solidFill>
                <a:srgbClr val="42719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8451922" y="2087223"/>
              <a:ext cx="537847" cy="973940"/>
            </a:xfrm>
            <a:prstGeom prst="flowChartMagneticDisk">
              <a:avLst/>
            </a:prstGeom>
            <a:solidFill>
              <a:schemeClr val="accent1"/>
            </a:solidFill>
            <a:ln cap="flat" cmpd="sng" w="12700">
              <a:solidFill>
                <a:srgbClr val="42719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7174946" y="1893106"/>
              <a:ext cx="950400" cy="1044000"/>
            </a:xfrm>
            <a:prstGeom prst="rect">
              <a:avLst/>
            </a:prstGeom>
            <a:solidFill>
              <a:srgbClr val="F4CCCC"/>
            </a:solidFill>
            <a:ln cap="flat" cmpd="sng" w="12700">
              <a:solidFill>
                <a:schemeClr val="accent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</a:rPr>
                <a:t>Code</a:t>
              </a:r>
            </a:p>
          </p:txBody>
        </p:sp>
        <p:cxnSp>
          <p:nvCxnSpPr>
            <p:cNvPr id="448" name="Shape 448"/>
            <p:cNvCxnSpPr/>
            <p:nvPr/>
          </p:nvCxnSpPr>
          <p:spPr>
            <a:xfrm>
              <a:off x="8125406" y="2460000"/>
              <a:ext cx="282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lg" w="lg" type="triangle"/>
              <a:tailEnd len="lg" w="lg" type="triangle"/>
            </a:ln>
          </p:spPr>
        </p:cxnSp>
      </p:grpSp>
      <p:sp>
        <p:nvSpPr>
          <p:cNvPr id="449" name="Shape 449"/>
          <p:cNvSpPr txBox="1"/>
          <p:nvPr/>
        </p:nvSpPr>
        <p:spPr>
          <a:xfrm>
            <a:off x="6075230" y="2917048"/>
            <a:ext cx="1350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1600" u="none" cap="none" strike="noStrike"/>
              <a:t>Storage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882" y="2468716"/>
            <a:ext cx="608700" cy="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620" y="2710551"/>
            <a:ext cx="615600" cy="9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70" y="2953066"/>
            <a:ext cx="667799" cy="9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3156741" y="3608901"/>
            <a:ext cx="992699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Data 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562650" y="2171300"/>
            <a:ext cx="1495199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Users</a:t>
            </a:r>
          </a:p>
        </p:txBody>
      </p:sp>
      <p:sp>
        <p:nvSpPr>
          <p:cNvPr id="455" name="Shape 455"/>
          <p:cNvSpPr/>
          <p:nvPr/>
        </p:nvSpPr>
        <p:spPr>
          <a:xfrm>
            <a:off x="2371947" y="2141100"/>
            <a:ext cx="129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Money</a:t>
            </a:r>
          </a:p>
        </p:txBody>
      </p:sp>
      <p:pic>
        <p:nvPicPr>
          <p:cNvPr descr="http://www.clipartbest.com/cliparts/acq/7yg/acq7ygzcM.png" id="456" name="Shape 4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225" y="2308731"/>
            <a:ext cx="8223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8" name="Shape 458"/>
          <p:cNvSpPr txBox="1"/>
          <p:nvPr/>
        </p:nvSpPr>
        <p:spPr>
          <a:xfrm>
            <a:off x="407875" y="387600"/>
            <a:ext cx="84657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0000FF"/>
                </a:solidFill>
              </a:rPr>
              <a:t>Blockchain</a:t>
            </a:r>
            <a:r>
              <a:rPr lang="en" sz="2800"/>
              <a:t>: a virtual TTP - </a:t>
            </a:r>
            <a:r>
              <a:rPr i="1" lang="en" sz="2800">
                <a:solidFill>
                  <a:srgbClr val="FF0000"/>
                </a:solidFill>
              </a:rPr>
              <a:t>correctness, not privacy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0000FF"/>
                </a:solidFill>
              </a:rPr>
              <a:t>Smart contracts</a:t>
            </a:r>
            <a:r>
              <a:rPr lang="en" sz="2800"/>
              <a:t>: programs running on a blockchain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5">
            <a:alphaModFix/>
          </a:blip>
          <a:srcRect b="32464" l="0" r="46015" t="0"/>
          <a:stretch/>
        </p:blipFill>
        <p:spPr>
          <a:xfrm rot="5400000">
            <a:off x="7695012" y="3229725"/>
            <a:ext cx="1154374" cy="49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/>
          <p:nvPr/>
        </p:nvCxnSpPr>
        <p:spPr>
          <a:xfrm>
            <a:off x="2604700" y="3195325"/>
            <a:ext cx="169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461" name="Shape 461"/>
          <p:cNvCxnSpPr/>
          <p:nvPr/>
        </p:nvCxnSpPr>
        <p:spPr>
          <a:xfrm>
            <a:off x="2604700" y="3500125"/>
            <a:ext cx="169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62" name="Shape 462"/>
          <p:cNvSpPr txBox="1"/>
          <p:nvPr/>
        </p:nvSpPr>
        <p:spPr>
          <a:xfrm>
            <a:off x="4523225" y="1819725"/>
            <a:ext cx="404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0000FF"/>
                </a:solidFill>
              </a:rPr>
              <a:t>Blockchain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50" y="1552850"/>
            <a:ext cx="7969899" cy="32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 b="79550" l="0" r="71066" t="0"/>
          <a:stretch/>
        </p:blipFill>
        <p:spPr>
          <a:xfrm>
            <a:off x="909925" y="228600"/>
            <a:ext cx="4001875" cy="10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6480225" y="3746400"/>
            <a:ext cx="1795800" cy="834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Contracts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   </a:t>
            </a:r>
            <a:r>
              <a:rPr lang="en" sz="2100">
                <a:solidFill>
                  <a:srgbClr val="FFFFFF"/>
                </a:solidFill>
              </a:rPr>
              <a:t>98326</a:t>
            </a:r>
          </a:p>
        </p:txBody>
      </p:sp>
      <p:sp>
        <p:nvSpPr>
          <p:cNvPr id="471" name="Shape 471"/>
          <p:cNvSpPr/>
          <p:nvPr/>
        </p:nvSpPr>
        <p:spPr>
          <a:xfrm>
            <a:off x="6457950" y="3758975"/>
            <a:ext cx="1795800" cy="8346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6203100" y="2769175"/>
            <a:ext cx="2149200" cy="7575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4503475" y="516750"/>
            <a:ext cx="3639600" cy="62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/>
              <a:t>~$1B Market Cap 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886650" y="1068450"/>
            <a:ext cx="1447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July 16</a:t>
            </a:r>
            <a:r>
              <a:rPr lang="en">
                <a:solidFill>
                  <a:srgbClr val="666666"/>
                </a:solidFill>
              </a:rPr>
              <a:t>, 2016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69370" l="0" r="70950" t="0"/>
          <a:stretch/>
        </p:blipFill>
        <p:spPr>
          <a:xfrm>
            <a:off x="-76200" y="-51650"/>
            <a:ext cx="9220199" cy="61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25705" r="0" t="0"/>
          <a:stretch/>
        </p:blipFill>
        <p:spPr>
          <a:xfrm>
            <a:off x="249325" y="186850"/>
            <a:ext cx="3570200" cy="41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300" y="438150"/>
            <a:ext cx="5685625" cy="4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1226100" y="1685875"/>
            <a:ext cx="6318900" cy="217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</a:t>
            </a:r>
            <a:r>
              <a:rPr lang="en" sz="3000"/>
              <a:t> </a:t>
            </a:r>
            <a:r>
              <a:rPr b="1" lang="en" sz="3000">
                <a:solidFill>
                  <a:srgbClr val="0000FF"/>
                </a:solidFill>
              </a:rPr>
              <a:t>Code</a:t>
            </a:r>
            <a:r>
              <a:rPr lang="en" sz="3000"/>
              <a:t> of the contract is public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</a:t>
            </a:r>
            <a:r>
              <a:rPr lang="en" sz="3000"/>
              <a:t> </a:t>
            </a:r>
            <a:r>
              <a:rPr b="1" lang="en" sz="3000">
                <a:solidFill>
                  <a:srgbClr val="0000FF"/>
                </a:solidFill>
              </a:rPr>
              <a:t>Data</a:t>
            </a:r>
            <a:r>
              <a:rPr lang="en" sz="3000"/>
              <a:t> sent to the contract is public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</a:t>
            </a:r>
            <a:r>
              <a:rPr lang="en" sz="3000"/>
              <a:t> </a:t>
            </a:r>
            <a:r>
              <a:rPr b="1" lang="en" sz="3000">
                <a:solidFill>
                  <a:srgbClr val="0000FF"/>
                </a:solidFill>
              </a:rPr>
              <a:t>Money</a:t>
            </a:r>
            <a:r>
              <a:rPr lang="en" sz="3000"/>
              <a:t> sent/received is public</a:t>
            </a:r>
          </a:p>
        </p:txBody>
      </p:sp>
      <p:sp>
        <p:nvSpPr>
          <p:cNvPr id="487" name="Shape 487"/>
          <p:cNvSpPr txBox="1"/>
          <p:nvPr>
            <p:ph type="title"/>
          </p:nvPr>
        </p:nvSpPr>
        <p:spPr>
          <a:xfrm>
            <a:off x="518425" y="445025"/>
            <a:ext cx="8896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Big concern with smart contracts is </a:t>
            </a:r>
            <a:r>
              <a:rPr b="1" lang="en" sz="3200">
                <a:solidFill>
                  <a:srgbClr val="FF0000"/>
                </a:solidFill>
              </a:rPr>
              <a:t>privacy</a:t>
            </a:r>
            <a:r>
              <a:rPr lang="en" sz="320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Implications of privacy leaks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1085850" y="1597818"/>
            <a:ext cx="7886700" cy="326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 </a:t>
            </a:r>
            <a:r>
              <a:rPr b="1" lang="en" sz="3000">
                <a:solidFill>
                  <a:srgbClr val="0000FF"/>
                </a:solidFill>
              </a:rPr>
              <a:t>What stocks</a:t>
            </a:r>
            <a:r>
              <a:rPr lang="en" sz="3000"/>
              <a:t> you are invested 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 </a:t>
            </a:r>
            <a:r>
              <a:rPr b="1" lang="en" sz="3000">
                <a:solidFill>
                  <a:srgbClr val="0000FF"/>
                </a:solidFill>
              </a:rPr>
              <a:t>What risks</a:t>
            </a:r>
            <a:r>
              <a:rPr lang="en" sz="3000"/>
              <a:t> you are hedging against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sz="3000"/>
              <a:t>-</a:t>
            </a:r>
            <a:r>
              <a:rPr lang="en" sz="3000"/>
              <a:t> An attacker can </a:t>
            </a:r>
            <a:r>
              <a:rPr b="1" lang="en" sz="3000">
                <a:solidFill>
                  <a:srgbClr val="0000FF"/>
                </a:solidFill>
              </a:rPr>
              <a:t>“front-run”</a:t>
            </a:r>
            <a:r>
              <a:rPr lang="en" sz="3000"/>
              <a:t> your order</a:t>
            </a:r>
          </a:p>
          <a:p>
            <a:pPr indent="0" lvl="0" marL="13970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494" name="Shape 4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Shape 500"/>
          <p:cNvGrpSpPr/>
          <p:nvPr/>
        </p:nvGrpSpPr>
        <p:grpSpPr>
          <a:xfrm>
            <a:off x="218739" y="1096240"/>
            <a:ext cx="3502955" cy="3005503"/>
            <a:chOff x="5242424" y="443497"/>
            <a:chExt cx="1213270" cy="1145913"/>
          </a:xfrm>
        </p:grpSpPr>
        <p:sp>
          <p:nvSpPr>
            <p:cNvPr id="501" name="Shape 501"/>
            <p:cNvSpPr/>
            <p:nvPr/>
          </p:nvSpPr>
          <p:spPr>
            <a:xfrm>
              <a:off x="5334295" y="570310"/>
              <a:ext cx="1121400" cy="1019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5279721" y="524518"/>
              <a:ext cx="1138500" cy="1003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5242424" y="443497"/>
              <a:ext cx="1139100" cy="997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Shape 504"/>
          <p:cNvSpPr/>
          <p:nvPr/>
        </p:nvSpPr>
        <p:spPr>
          <a:xfrm>
            <a:off x="4724400" y="3041941"/>
            <a:ext cx="578400" cy="433800"/>
          </a:xfrm>
          <a:prstGeom prst="ellipse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90" y="676100"/>
            <a:ext cx="457500" cy="6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050" y="1375138"/>
            <a:ext cx="462600" cy="6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/>
        </p:nvSpPr>
        <p:spPr>
          <a:xfrm>
            <a:off x="5327376" y="639710"/>
            <a:ext cx="128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4038600" y="1085850"/>
            <a:ext cx="83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bids</a:t>
            </a:r>
          </a:p>
        </p:txBody>
      </p:sp>
      <p:sp>
        <p:nvSpPr>
          <p:cNvPr id="509" name="Shape 509"/>
          <p:cNvSpPr/>
          <p:nvPr/>
        </p:nvSpPr>
        <p:spPr>
          <a:xfrm>
            <a:off x="4639250" y="652116"/>
            <a:ext cx="578400" cy="433800"/>
          </a:xfrm>
          <a:prstGeom prst="ellipse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4715437" y="603529"/>
            <a:ext cx="42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5334000" y="3012455"/>
            <a:ext cx="14609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800587" y="2993350"/>
            <a:ext cx="42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533400" y="1352125"/>
            <a:ext cx="30401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200" u="none" cap="none" strike="noStrike">
                <a:solidFill>
                  <a:schemeClr val="dk1"/>
                </a:solidFill>
              </a:rPr>
              <a:t>Blockchain </a:t>
            </a:r>
            <a:r>
              <a:rPr b="1" lang="en" sz="3200">
                <a:solidFill>
                  <a:schemeClr val="dk1"/>
                </a:solidFill>
              </a:rPr>
              <a:t>Contract</a:t>
            </a:r>
          </a:p>
        </p:txBody>
      </p:sp>
      <p:pic>
        <p:nvPicPr>
          <p:cNvPr descr="http://www.clipartbest.com/cliparts/acq/7yg/acq7ygzcM.png" id="514" name="Shape 5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052" y="1175120"/>
            <a:ext cx="578400" cy="5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457800" y="2438400"/>
            <a:ext cx="3483000" cy="9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Winner pays 2nd price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Other bidders get refund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Seller receives 2nd price</a:t>
            </a:r>
          </a:p>
        </p:txBody>
      </p:sp>
      <p:pic>
        <p:nvPicPr>
          <p:cNvPr descr="http://www.clipartbest.com/cliparts/acq/7yg/acq7ygzcM.png" id="516" name="Shape 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452" y="1175120"/>
            <a:ext cx="578400" cy="55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best.com/cliparts/acq/7yg/acq7ygzcM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7852" y="1175120"/>
            <a:ext cx="578400" cy="55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best.com/cliparts/acq/7yg/acq7ygzcM.png" id="518" name="Shape 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3452" y="3765920"/>
            <a:ext cx="578400" cy="5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3886200" y="3829050"/>
            <a:ext cx="15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refunds</a:t>
            </a:r>
          </a:p>
        </p:txBody>
      </p:sp>
      <p:cxnSp>
        <p:nvCxnSpPr>
          <p:cNvPr id="520" name="Shape 520"/>
          <p:cNvCxnSpPr/>
          <p:nvPr/>
        </p:nvCxnSpPr>
        <p:spPr>
          <a:xfrm rot="10800000">
            <a:off x="3883199" y="1764600"/>
            <a:ext cx="3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1" name="Shape 521"/>
          <p:cNvCxnSpPr/>
          <p:nvPr/>
        </p:nvCxnSpPr>
        <p:spPr>
          <a:xfrm rot="10800000">
            <a:off x="3959399" y="3669600"/>
            <a:ext cx="3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pic>
        <p:nvPicPr>
          <p:cNvPr descr="http://www.clipartbest.com/cliparts/acq/7yg/acq7ygzcM.png" id="522" name="Shape 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8252" y="4299320"/>
            <a:ext cx="578400" cy="5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90" y="3114448"/>
            <a:ext cx="457500" cy="6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050" y="3813486"/>
            <a:ext cx="462600" cy="6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3886200" y="4362450"/>
            <a:ext cx="159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2nd price</a:t>
            </a:r>
          </a:p>
        </p:txBody>
      </p:sp>
      <p:pic>
        <p:nvPicPr>
          <p:cNvPr descr="http://www.clker.com/cliparts/2/L/3/x/z/a/devil-horns-th.png" id="526" name="Shape 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319" y="2165725"/>
            <a:ext cx="426000" cy="553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Shape 527"/>
          <p:cNvCxnSpPr/>
          <p:nvPr/>
        </p:nvCxnSpPr>
        <p:spPr>
          <a:xfrm rot="10800000">
            <a:off x="3959400" y="2526600"/>
            <a:ext cx="14405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28" name="Shape 528"/>
          <p:cNvSpPr txBox="1"/>
          <p:nvPr/>
        </p:nvSpPr>
        <p:spPr>
          <a:xfrm>
            <a:off x="4267200" y="2076450"/>
            <a:ext cx="111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leaked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399900" y="229500"/>
            <a:ext cx="5972400" cy="6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Naïve auction</a:t>
            </a:r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1" name="Shape 531"/>
          <p:cNvSpPr/>
          <p:nvPr/>
        </p:nvSpPr>
        <p:spPr>
          <a:xfrm>
            <a:off x="6485499" y="2089550"/>
            <a:ext cx="1598400" cy="62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HAZARD</a:t>
            </a:r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7">
            <a:alphaModFix/>
          </a:blip>
          <a:srcRect b="32464" l="0" r="46015" t="0"/>
          <a:stretch/>
        </p:blipFill>
        <p:spPr>
          <a:xfrm rot="-3">
            <a:off x="1265077" y="4285877"/>
            <a:ext cx="1399950" cy="605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best.com/cliparts/acq/7yg/acq7ygzcM.png" id="533" name="Shape 5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6852" y="3765920"/>
            <a:ext cx="578400" cy="5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39" name="Shape 539"/>
          <p:cNvSpPr txBox="1"/>
          <p:nvPr/>
        </p:nvSpPr>
        <p:spPr>
          <a:xfrm>
            <a:off x="283650" y="429450"/>
            <a:ext cx="8752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>
                <a:solidFill>
                  <a:srgbClr val="FF0000"/>
                </a:solidFill>
              </a:rPr>
              <a:t>Hawk:</a:t>
            </a:r>
            <a:r>
              <a:rPr b="1" lang="en" sz="32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a framework for </a:t>
            </a:r>
            <a:r>
              <a:rPr b="1" lang="en" sz="2800">
                <a:solidFill>
                  <a:srgbClr val="FF0000"/>
                </a:solidFill>
              </a:rPr>
              <a:t>privacy-preserving smart contracts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Main idea: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800"/>
              <a:t>     </a:t>
            </a:r>
            <a:r>
              <a:rPr lang="en" sz="2800"/>
              <a:t>Use</a:t>
            </a:r>
            <a:r>
              <a:rPr b="1" lang="en" sz="2800"/>
              <a:t> Zero-Knowledge Proofs </a:t>
            </a:r>
            <a:r>
              <a:rPr b="1" lang="en" sz="2800">
                <a:solidFill>
                  <a:schemeClr val="dk1"/>
                </a:solidFill>
              </a:rPr>
              <a:t>(ZKP)</a:t>
            </a:r>
            <a:r>
              <a:rPr b="1" lang="en" sz="2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lvl="0" rtl="0" algn="ctr">
              <a:spcBef>
                <a:spcPts val="0"/>
              </a:spcBef>
              <a:buNone/>
            </a:pPr>
            <a:r>
              <a:rPr lang="en" sz="2800"/>
              <a:t>Prove statements about a ciphertext without revealing information about the plaintext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/>
        </p:nvSpPr>
        <p:spPr>
          <a:xfrm>
            <a:off x="1996325" y="1619250"/>
            <a:ext cx="1475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Bitcoin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5965175" y="1619250"/>
            <a:ext cx="1475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Zerocash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1996325" y="3763500"/>
            <a:ext cx="1813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Ethereum</a:t>
            </a:r>
          </a:p>
        </p:txBody>
      </p:sp>
      <p:cxnSp>
        <p:nvCxnSpPr>
          <p:cNvPr id="547" name="Shape 547"/>
          <p:cNvCxnSpPr/>
          <p:nvPr/>
        </p:nvCxnSpPr>
        <p:spPr>
          <a:xfrm>
            <a:off x="1529875" y="1430150"/>
            <a:ext cx="0" cy="267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8" name="Shape 548"/>
          <p:cNvSpPr txBox="1"/>
          <p:nvPr/>
        </p:nvSpPr>
        <p:spPr>
          <a:xfrm rot="-5399500">
            <a:off x="188649" y="2382875"/>
            <a:ext cx="2064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Programmability</a:t>
            </a:r>
          </a:p>
        </p:txBody>
      </p:sp>
      <p:sp>
        <p:nvSpPr>
          <p:cNvPr id="549" name="Shape 549"/>
          <p:cNvSpPr txBox="1"/>
          <p:nvPr/>
        </p:nvSpPr>
        <p:spPr>
          <a:xfrm rot="644">
            <a:off x="3829790" y="895384"/>
            <a:ext cx="1601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Privacy</a:t>
            </a:r>
          </a:p>
        </p:txBody>
      </p:sp>
      <p:cxnSp>
        <p:nvCxnSpPr>
          <p:cNvPr id="550" name="Shape 550"/>
          <p:cNvCxnSpPr/>
          <p:nvPr/>
        </p:nvCxnSpPr>
        <p:spPr>
          <a:xfrm>
            <a:off x="1529875" y="1413625"/>
            <a:ext cx="5484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1" name="Shape 551"/>
          <p:cNvSpPr txBox="1"/>
          <p:nvPr/>
        </p:nvSpPr>
        <p:spPr>
          <a:xfrm>
            <a:off x="6011275" y="3763500"/>
            <a:ext cx="1813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Hawk</a:t>
            </a:r>
          </a:p>
        </p:txBody>
      </p:sp>
      <p:sp>
        <p:nvSpPr>
          <p:cNvPr id="552" name="Shape 552"/>
          <p:cNvSpPr/>
          <p:nvPr/>
        </p:nvSpPr>
        <p:spPr>
          <a:xfrm>
            <a:off x="1903875" y="1850925"/>
            <a:ext cx="126000" cy="126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1903875" y="3984525"/>
            <a:ext cx="126000" cy="126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790075" y="1850925"/>
            <a:ext cx="126000" cy="126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790075" y="3984525"/>
            <a:ext cx="126000" cy="1260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6353900" y="2048600"/>
            <a:ext cx="2123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[BCG+14]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Shape 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1000" y="3362307"/>
            <a:ext cx="1602900" cy="124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Shape 563"/>
          <p:cNvGrpSpPr/>
          <p:nvPr/>
        </p:nvGrpSpPr>
        <p:grpSpPr>
          <a:xfrm>
            <a:off x="218739" y="1096240"/>
            <a:ext cx="3502955" cy="3005502"/>
            <a:chOff x="5242424" y="443497"/>
            <a:chExt cx="1213270" cy="1145913"/>
          </a:xfrm>
        </p:grpSpPr>
        <p:sp>
          <p:nvSpPr>
            <p:cNvPr id="564" name="Shape 564"/>
            <p:cNvSpPr/>
            <p:nvPr/>
          </p:nvSpPr>
          <p:spPr>
            <a:xfrm>
              <a:off x="5334295" y="570310"/>
              <a:ext cx="1121400" cy="10191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279721" y="524518"/>
              <a:ext cx="1138500" cy="1003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242424" y="443497"/>
              <a:ext cx="1139100" cy="997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0D8FC"/>
                </a:gs>
                <a:gs pos="50000">
                  <a:srgbClr val="D0E7FD"/>
                </a:gs>
                <a:gs pos="100000">
                  <a:srgbClr val="E9F4FD"/>
                </a:gs>
              </a:gsLst>
              <a:lin ang="18900044" scaled="0"/>
            </a:gradFill>
            <a:ln cap="flat" cmpd="sng" w="12700">
              <a:solidFill>
                <a:srgbClr val="42719C"/>
              </a:solidFill>
              <a:prstDash val="dash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7" name="Shape 567"/>
          <p:cNvPicPr preferRelativeResize="0"/>
          <p:nvPr/>
        </p:nvPicPr>
        <p:blipFill rotWithShape="1">
          <a:blip r:embed="rId4">
            <a:alphaModFix/>
          </a:blip>
          <a:srcRect b="32464" l="0" r="46015" t="0"/>
          <a:stretch/>
        </p:blipFill>
        <p:spPr>
          <a:xfrm rot="-3">
            <a:off x="1265077" y="4285877"/>
            <a:ext cx="1399950" cy="6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533400" y="1352125"/>
            <a:ext cx="304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200" u="none" cap="none" strike="noStrike">
                <a:solidFill>
                  <a:schemeClr val="dk1"/>
                </a:solidFill>
              </a:rPr>
              <a:t>Blockchain </a:t>
            </a:r>
            <a:r>
              <a:rPr b="1" lang="en" sz="3200">
                <a:solidFill>
                  <a:schemeClr val="dk1"/>
                </a:solidFill>
              </a:rPr>
              <a:t>Contract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323700" y="229500"/>
            <a:ext cx="5972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Hawk auction</a:t>
            </a:r>
          </a:p>
        </p:txBody>
      </p:sp>
      <p:sp>
        <p:nvSpPr>
          <p:cNvPr id="570" name="Shape 570"/>
          <p:cNvSpPr/>
          <p:nvPr/>
        </p:nvSpPr>
        <p:spPr>
          <a:xfrm>
            <a:off x="5029200" y="3194341"/>
            <a:ext cx="578400" cy="433800"/>
          </a:xfrm>
          <a:prstGeom prst="ellipse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5649228" y="258700"/>
            <a:ext cx="1602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200" u="none" cap="none" strike="noStrike">
                <a:solidFill>
                  <a:schemeClr val="dk1"/>
                </a:solidFill>
              </a:rPr>
              <a:t>Freeze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038600" y="857250"/>
            <a:ext cx="363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Commitment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       , </a:t>
            </a:r>
            <a:r>
              <a:rPr b="1" lang="en" sz="24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ZKP</a:t>
            </a:r>
          </a:p>
        </p:txBody>
      </p:sp>
      <p:sp>
        <p:nvSpPr>
          <p:cNvPr id="573" name="Shape 573"/>
          <p:cNvSpPr/>
          <p:nvPr/>
        </p:nvSpPr>
        <p:spPr>
          <a:xfrm>
            <a:off x="5020250" y="423516"/>
            <a:ext cx="578400" cy="433800"/>
          </a:xfrm>
          <a:prstGeom prst="ellipse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5105387" y="374929"/>
            <a:ext cx="42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6833323" y="1755147"/>
            <a:ext cx="216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3200">
                <a:solidFill>
                  <a:schemeClr val="dk1"/>
                </a:solidFill>
              </a:rPr>
              <a:t>Open</a:t>
            </a:r>
          </a:p>
        </p:txBody>
      </p:sp>
      <p:sp>
        <p:nvSpPr>
          <p:cNvPr id="576" name="Shape 576"/>
          <p:cNvSpPr/>
          <p:nvPr/>
        </p:nvSpPr>
        <p:spPr>
          <a:xfrm>
            <a:off x="6172200" y="1919960"/>
            <a:ext cx="578400" cy="433800"/>
          </a:xfrm>
          <a:prstGeom prst="ellipse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6248387" y="1868537"/>
            <a:ext cx="42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5638800" y="3088649"/>
            <a:ext cx="181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200" u="none" cap="none" strike="noStrike">
                <a:solidFill>
                  <a:schemeClr val="dk1"/>
                </a:solidFill>
              </a:rPr>
              <a:t>Finalize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5105387" y="3145750"/>
            <a:ext cx="426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</a:p>
        </p:txBody>
      </p:sp>
      <p:sp>
        <p:nvSpPr>
          <p:cNvPr id="580" name="Shape 580"/>
          <p:cNvSpPr/>
          <p:nvPr/>
        </p:nvSpPr>
        <p:spPr>
          <a:xfrm>
            <a:off x="4457700" y="3761175"/>
            <a:ext cx="397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42719C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" sz="2400" u="none" cap="none" strike="noStrike">
                <a:solidFill>
                  <a:srgbClr val="42719C"/>
                </a:solidFill>
                <a:latin typeface="Calibri"/>
                <a:ea typeface="Calibri"/>
                <a:cs typeface="Calibri"/>
                <a:sym typeface="Calibri"/>
              </a:rPr>
              <a:t>Encrypt</a:t>
            </a:r>
            <a:r>
              <a:rPr b="1" baseline="-25000" lang="en" sz="2400">
                <a:solidFill>
                  <a:srgbClr val="42719C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       ),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ZKP</a:t>
            </a:r>
            <a:r>
              <a:rPr b="1" i="0" lang="en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81600" y="3124200"/>
            <a:ext cx="3483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cxnSp>
        <p:nvCxnSpPr>
          <p:cNvPr id="582" name="Shape 582"/>
          <p:cNvCxnSpPr/>
          <p:nvPr/>
        </p:nvCxnSpPr>
        <p:spPr>
          <a:xfrm rot="10800000">
            <a:off x="3883200" y="1459800"/>
            <a:ext cx="3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3" name="Shape 583"/>
          <p:cNvCxnSpPr/>
          <p:nvPr/>
        </p:nvCxnSpPr>
        <p:spPr>
          <a:xfrm>
            <a:off x="8274600" y="1825787"/>
            <a:ext cx="0" cy="162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4" name="Shape 584"/>
          <p:cNvCxnSpPr/>
          <p:nvPr/>
        </p:nvCxnSpPr>
        <p:spPr>
          <a:xfrm rot="10800000">
            <a:off x="4193100" y="4431600"/>
            <a:ext cx="3128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5" name="Shape 585"/>
          <p:cNvSpPr/>
          <p:nvPr/>
        </p:nvSpPr>
        <p:spPr>
          <a:xfrm>
            <a:off x="867900" y="2494500"/>
            <a:ext cx="1947900" cy="11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solidFill>
                  <a:srgbClr val="FF0000"/>
                </a:solidFill>
              </a:rPr>
              <a:t>ZKP Parameters</a:t>
            </a:r>
          </a:p>
        </p:txBody>
      </p:sp>
      <p:pic>
        <p:nvPicPr>
          <p:cNvPr descr="http://www.clipartbest.com/cliparts/acq/7yg/acq7ygzcM.png" id="586" name="Shape 5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6352" y="802607"/>
            <a:ext cx="578400" cy="5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4828450" y="2290850"/>
            <a:ext cx="3897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Encrypt</a:t>
            </a:r>
            <a:r>
              <a:rPr b="1" baseline="-25000" lang="en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Manager</a:t>
            </a:r>
            <a:r>
              <a:rPr lang="en" sz="2400"/>
              <a:t>(       , </a:t>
            </a:r>
            <a:r>
              <a:rPr b="1" lang="en" sz="24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</a:p>
        </p:txBody>
      </p:sp>
      <p:pic>
        <p:nvPicPr>
          <p:cNvPr descr="http://www.clipartbest.com/cliparts/acq/7yg/acq7ygzcM.png" id="588" name="Shape 5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603" y="2323357"/>
            <a:ext cx="578400" cy="55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ipartbest.com/cliparts/acq/7yg/acq7ygzcM.png" id="589" name="Shape 5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9952" y="3750132"/>
            <a:ext cx="578399" cy="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2390" y="371300"/>
            <a:ext cx="457500" cy="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19850" y="1070338"/>
            <a:ext cx="462600" cy="6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186772" y="-74177"/>
            <a:ext cx="8835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i="0" lang="en" sz="3400" u="none" cap="none" strike="noStrike"/>
              <a:t>Minimally trusted manager (i.e., auctioneer) 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0" y="1200150"/>
            <a:ext cx="9144000" cy="30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750" rIns="274300" tIns="274300">
            <a:noAutofit/>
          </a:bodyPr>
          <a:lstStyle/>
          <a:p>
            <a:pPr indent="-675703" lvl="0" marL="685800" marR="0" rtl="0" algn="l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</a:rPr>
              <a:t>Not for correctness</a:t>
            </a:r>
          </a:p>
          <a:p>
            <a:pPr indent="-675703" lvl="0" marL="685800" marR="0" rtl="0" algn="l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</a:rPr>
              <a:t>Not for input independence</a:t>
            </a:r>
          </a:p>
          <a:p>
            <a:pPr indent="-675703" lvl="0" marL="685800" marR="0" rtl="0" algn="l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</a:rPr>
              <a:t>Not for the security of the currency</a:t>
            </a:r>
          </a:p>
          <a:p>
            <a:pPr indent="-675703" lvl="0" marL="685800" marR="0" rtl="0" algn="l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200">
                <a:solidFill>
                  <a:schemeClr val="dk1"/>
                </a:solidFill>
              </a:rPr>
              <a:t>Not for fairness</a:t>
            </a:r>
          </a:p>
          <a:p>
            <a:pPr indent="-675703" lvl="0" marL="685800" marR="0" rtl="0" algn="l">
              <a:lnSpc>
                <a:spcPct val="85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•"/>
            </a:pPr>
            <a:r>
              <a:rPr i="0" lang="en" sz="3200" u="none" cap="none" strike="noStrike">
                <a:solidFill>
                  <a:srgbClr val="FF0000"/>
                </a:solidFill>
              </a:rPr>
              <a:t>Trusted only for posterior privacy in </a:t>
            </a:r>
            <a:r>
              <a:rPr lang="en" sz="3200">
                <a:solidFill>
                  <a:srgbClr val="FF0000"/>
                </a:solidFill>
              </a:rPr>
              <a:t>			</a:t>
            </a:r>
            <a:r>
              <a:rPr i="1" lang="en" sz="3200" u="none" cap="none" strike="noStrike">
                <a:solidFill>
                  <a:srgbClr val="FF0000"/>
                </a:solidFill>
              </a:rPr>
              <a:t>this</a:t>
            </a:r>
            <a:r>
              <a:rPr i="0" lang="en" sz="3200" u="none" cap="none" strike="noStrike">
                <a:solidFill>
                  <a:srgbClr val="FF0000"/>
                </a:solidFill>
              </a:rPr>
              <a:t> contract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949600" y="4182775"/>
            <a:ext cx="7676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3200" u="none" cap="none" strike="noStrike"/>
              <a:t>C</a:t>
            </a:r>
            <a:r>
              <a:rPr lang="en" sz="3200"/>
              <a:t>ould </a:t>
            </a:r>
            <a:r>
              <a:rPr i="0" lang="en" sz="3200" u="none" cap="none" strike="noStrike"/>
              <a:t>implement with MPC, </a:t>
            </a:r>
            <a:r>
              <a:rPr lang="en" sz="3200"/>
              <a:t>hardware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785958" y="2526345"/>
            <a:ext cx="3157799" cy="21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632292" y="2428718"/>
            <a:ext cx="3205500" cy="213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527272" y="2317925"/>
            <a:ext cx="3207599" cy="21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8FC"/>
              </a:gs>
              <a:gs pos="50000">
                <a:srgbClr val="D0E7FD"/>
              </a:gs>
              <a:gs pos="100000">
                <a:srgbClr val="E9F4FD"/>
              </a:gs>
            </a:gsLst>
            <a:lin ang="18900044" scaled="0"/>
          </a:gradFill>
          <a:ln cap="flat" cmpd="sng" w="12700">
            <a:solidFill>
              <a:srgbClr val="42719C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5001225" y="2417375"/>
            <a:ext cx="2439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0000FF"/>
                </a:solidFill>
              </a:rPr>
              <a:t>Smart </a:t>
            </a:r>
            <a:r>
              <a:rPr i="0" lang="en" sz="2400" u="none" cap="none" strike="noStrike">
                <a:solidFill>
                  <a:srgbClr val="0000FF"/>
                </a:solidFill>
              </a:rPr>
              <a:t>Contracts</a:t>
            </a:r>
          </a:p>
        </p:txBody>
      </p:sp>
      <p:sp>
        <p:nvSpPr>
          <p:cNvPr id="252" name="Shape 252"/>
          <p:cNvSpPr/>
          <p:nvPr/>
        </p:nvSpPr>
        <p:spPr>
          <a:xfrm>
            <a:off x="5287863" y="3068420"/>
            <a:ext cx="2152800" cy="11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2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5132826" y="2929209"/>
            <a:ext cx="2150100" cy="119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2719C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4935295" y="2885188"/>
            <a:ext cx="2185199" cy="1157752"/>
            <a:chOff x="6978156" y="1513333"/>
            <a:chExt cx="2479800" cy="1893300"/>
          </a:xfrm>
        </p:grpSpPr>
        <p:sp>
          <p:nvSpPr>
            <p:cNvPr id="255" name="Shape 255"/>
            <p:cNvSpPr/>
            <p:nvPr/>
          </p:nvSpPr>
          <p:spPr>
            <a:xfrm>
              <a:off x="6978156" y="1513333"/>
              <a:ext cx="2479800" cy="1893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2700">
              <a:solidFill>
                <a:srgbClr val="42719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8451922" y="2087223"/>
              <a:ext cx="537847" cy="973940"/>
            </a:xfrm>
            <a:prstGeom prst="flowChartMagneticDisk">
              <a:avLst/>
            </a:prstGeom>
            <a:solidFill>
              <a:schemeClr val="accent1"/>
            </a:solidFill>
            <a:ln cap="flat" cmpd="sng" w="12700">
              <a:solidFill>
                <a:srgbClr val="42719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7174946" y="1893106"/>
              <a:ext cx="950400" cy="1044000"/>
            </a:xfrm>
            <a:prstGeom prst="rect">
              <a:avLst/>
            </a:prstGeom>
            <a:solidFill>
              <a:srgbClr val="F4CCCC"/>
            </a:solidFill>
            <a:ln cap="flat" cmpd="sng" w="12700">
              <a:solidFill>
                <a:schemeClr val="accent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68575" rIns="68575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</a:rPr>
                <a:t>Code</a:t>
              </a:r>
            </a:p>
          </p:txBody>
        </p:sp>
        <p:cxnSp>
          <p:nvCxnSpPr>
            <p:cNvPr id="258" name="Shape 258"/>
            <p:cNvCxnSpPr/>
            <p:nvPr/>
          </p:nvCxnSpPr>
          <p:spPr>
            <a:xfrm>
              <a:off x="8125406" y="2460000"/>
              <a:ext cx="282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/>
              <a:headEnd len="lg" w="lg" type="triangle"/>
              <a:tailEnd len="lg" w="lg" type="triangle"/>
            </a:ln>
          </p:spPr>
        </p:cxnSp>
      </p:grpSp>
      <p:sp>
        <p:nvSpPr>
          <p:cNvPr id="259" name="Shape 259"/>
          <p:cNvSpPr txBox="1"/>
          <p:nvPr/>
        </p:nvSpPr>
        <p:spPr>
          <a:xfrm>
            <a:off x="6075230" y="2917048"/>
            <a:ext cx="13506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1600" u="none" cap="none" strike="noStrike"/>
              <a:t>Storage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882" y="2468716"/>
            <a:ext cx="608700" cy="8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620" y="2710551"/>
            <a:ext cx="615600" cy="9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70" y="2953066"/>
            <a:ext cx="667799" cy="9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3156741" y="3608901"/>
            <a:ext cx="992699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Data 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62650" y="2171300"/>
            <a:ext cx="1495199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Users</a:t>
            </a:r>
          </a:p>
        </p:txBody>
      </p:sp>
      <p:sp>
        <p:nvSpPr>
          <p:cNvPr id="265" name="Shape 265"/>
          <p:cNvSpPr/>
          <p:nvPr/>
        </p:nvSpPr>
        <p:spPr>
          <a:xfrm>
            <a:off x="2371947" y="2141100"/>
            <a:ext cx="129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i="0" lang="en" sz="2400" u="none" cap="none" strike="noStrike">
                <a:solidFill>
                  <a:schemeClr val="dk1"/>
                </a:solidFill>
              </a:rPr>
              <a:t>Money</a:t>
            </a:r>
          </a:p>
        </p:txBody>
      </p:sp>
      <p:pic>
        <p:nvPicPr>
          <p:cNvPr descr="http://www.clipartbest.com/cliparts/acq/7yg/acq7ygzcM.png"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225" y="2308731"/>
            <a:ext cx="8223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8" name="Shape 268"/>
          <p:cNvSpPr txBox="1"/>
          <p:nvPr/>
        </p:nvSpPr>
        <p:spPr>
          <a:xfrm>
            <a:off x="407875" y="387600"/>
            <a:ext cx="84657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solidFill>
                  <a:srgbClr val="0000FF"/>
                </a:solidFill>
              </a:rPr>
              <a:t>Blockchain</a:t>
            </a:r>
            <a:r>
              <a:rPr lang="en" sz="2800"/>
              <a:t>: a virtual trusted third party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0000FF"/>
                </a:solidFill>
              </a:rPr>
              <a:t>Smart contracts</a:t>
            </a:r>
            <a:r>
              <a:rPr lang="en" sz="2800"/>
              <a:t>: programs running on a blockchain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5">
            <a:alphaModFix/>
          </a:blip>
          <a:srcRect b="32464" l="0" r="46015" t="0"/>
          <a:stretch/>
        </p:blipFill>
        <p:spPr>
          <a:xfrm rot="5400000">
            <a:off x="7695012" y="3229725"/>
            <a:ext cx="1154374" cy="49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2604700" y="3195325"/>
            <a:ext cx="169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271" name="Shape 271"/>
          <p:cNvCxnSpPr/>
          <p:nvPr/>
        </p:nvCxnSpPr>
        <p:spPr>
          <a:xfrm>
            <a:off x="2604700" y="3500125"/>
            <a:ext cx="169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72" name="Shape 272"/>
          <p:cNvSpPr txBox="1"/>
          <p:nvPr/>
        </p:nvSpPr>
        <p:spPr>
          <a:xfrm>
            <a:off x="4523225" y="1819725"/>
            <a:ext cx="404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0000FF"/>
                </a:solidFill>
              </a:rPr>
              <a:t>Blockchain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/>
        </p:nvSpPr>
        <p:spPr>
          <a:xfrm>
            <a:off x="3310225" y="2278250"/>
            <a:ext cx="2358900" cy="175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800"/>
              <a:t>Hawk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800"/>
              <a:t>Compiler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412625" y="1469487"/>
            <a:ext cx="23589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Smart contract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program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4551175" y="1469500"/>
            <a:ext cx="36729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/>
              <a:t>Cryptographic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400"/>
              <a:t>protocol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207450" y="353250"/>
            <a:ext cx="88470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Develop applications without thinking about crypto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01900" y="2109875"/>
            <a:ext cx="1885550" cy="209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ICO.png"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75" y="2323625"/>
            <a:ext cx="13716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>
            <a:stCxn id="610" idx="3"/>
          </p:cNvCxnSpPr>
          <p:nvPr/>
        </p:nvCxnSpPr>
        <p:spPr>
          <a:xfrm>
            <a:off x="1786875" y="3009425"/>
            <a:ext cx="14337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2" name="Shape 612"/>
          <p:cNvCxnSpPr/>
          <p:nvPr/>
        </p:nvCxnSpPr>
        <p:spPr>
          <a:xfrm>
            <a:off x="5757475" y="3009425"/>
            <a:ext cx="12138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613" name="Shape 6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6040" y="3633875"/>
            <a:ext cx="457500" cy="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6350" y="2095013"/>
            <a:ext cx="462600" cy="6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/>
        </p:nvSpPr>
        <p:spPr>
          <a:xfrm>
            <a:off x="533400" y="114300"/>
            <a:ext cx="6791400" cy="497220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Shape 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213799"/>
            <a:ext cx="4800599" cy="47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 txBox="1"/>
          <p:nvPr/>
        </p:nvSpPr>
        <p:spPr>
          <a:xfrm>
            <a:off x="704279" y="3999297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</a:rPr>
              <a:t>Sealed-bid auction</a:t>
            </a:r>
            <a:br>
              <a:rPr b="1" i="0" lang="en" sz="4800" u="none" cap="none" strike="noStrike">
                <a:solidFill>
                  <a:schemeClr val="dk1"/>
                </a:solidFill>
              </a:rPr>
            </a:br>
          </a:p>
        </p:txBody>
      </p:sp>
      <p:sp>
        <p:nvSpPr>
          <p:cNvPr id="623" name="Shape 62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533400" y="114300"/>
            <a:ext cx="6791326" cy="497205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213799"/>
            <a:ext cx="4800599" cy="47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/>
        </p:nvSpPr>
        <p:spPr>
          <a:xfrm>
            <a:off x="704279" y="3999297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Sealed-bid auction</a:t>
            </a:r>
            <a:b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632" name="Shape 632"/>
          <p:cNvSpPr/>
          <p:nvPr/>
        </p:nvSpPr>
        <p:spPr>
          <a:xfrm>
            <a:off x="990600" y="114300"/>
            <a:ext cx="6791326" cy="497205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Shape 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625" y="261900"/>
            <a:ext cx="4930499" cy="47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1159955" y="204655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</a:rPr>
              <a:t>Rock-paper-scissors</a:t>
            </a:r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533400" y="114300"/>
            <a:ext cx="6791326" cy="497205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213799"/>
            <a:ext cx="4800599" cy="47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704279" y="3999297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Sealed-bid auction</a:t>
            </a:r>
            <a:b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644" name="Shape 644"/>
          <p:cNvSpPr/>
          <p:nvPr/>
        </p:nvSpPr>
        <p:spPr>
          <a:xfrm>
            <a:off x="990600" y="114300"/>
            <a:ext cx="6791326" cy="497205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614" y="261900"/>
            <a:ext cx="5919786" cy="464724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159955" y="204655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</a:t>
            </a:r>
          </a:p>
        </p:txBody>
      </p:sp>
      <p:sp>
        <p:nvSpPr>
          <p:cNvPr id="647" name="Shape 647"/>
          <p:cNvSpPr/>
          <p:nvPr/>
        </p:nvSpPr>
        <p:spPr>
          <a:xfrm>
            <a:off x="1371600" y="114300"/>
            <a:ext cx="6791326" cy="497205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Shape 6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375" y="204650"/>
            <a:ext cx="5776500" cy="43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1613605" y="4106428"/>
            <a:ext cx="6452615" cy="971550"/>
          </a:xfrm>
          <a:prstGeom prst="rect">
            <a:avLst/>
          </a:prstGeom>
          <a:solidFill>
            <a:srgbClr val="F5D973">
              <a:alpha val="82745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</a:rPr>
              <a:t>Kick-starter</a:t>
            </a:r>
          </a:p>
        </p:txBody>
      </p:sp>
      <p:sp>
        <p:nvSpPr>
          <p:cNvPr id="650" name="Shape 65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>
            <a:off x="533400" y="114300"/>
            <a:ext cx="6791399" cy="497220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Shape 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213799"/>
            <a:ext cx="4800600" cy="47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704279" y="3999297"/>
            <a:ext cx="6452699" cy="971700"/>
          </a:xfrm>
          <a:prstGeom prst="rect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Sealed-bid auction</a:t>
            </a:r>
            <a:b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</a:p>
        </p:txBody>
      </p:sp>
      <p:sp>
        <p:nvSpPr>
          <p:cNvPr id="659" name="Shape 659"/>
          <p:cNvSpPr/>
          <p:nvPr/>
        </p:nvSpPr>
        <p:spPr>
          <a:xfrm>
            <a:off x="990600" y="114300"/>
            <a:ext cx="6791399" cy="497220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614" y="261900"/>
            <a:ext cx="5919899" cy="46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1159955" y="204655"/>
            <a:ext cx="6452699" cy="971700"/>
          </a:xfrm>
          <a:prstGeom prst="rect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Rock-paper-scissors</a:t>
            </a:r>
          </a:p>
        </p:txBody>
      </p:sp>
      <p:sp>
        <p:nvSpPr>
          <p:cNvPr id="662" name="Shape 662"/>
          <p:cNvSpPr/>
          <p:nvPr/>
        </p:nvSpPr>
        <p:spPr>
          <a:xfrm>
            <a:off x="1371600" y="114300"/>
            <a:ext cx="6791399" cy="497220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Shape 6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384" y="204655"/>
            <a:ext cx="6583200" cy="39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1613605" y="4106428"/>
            <a:ext cx="6452699" cy="971700"/>
          </a:xfrm>
          <a:prstGeom prst="rect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Kick-starter</a:t>
            </a:r>
          </a:p>
        </p:txBody>
      </p:sp>
      <p:sp>
        <p:nvSpPr>
          <p:cNvPr id="665" name="Shape 665"/>
          <p:cNvSpPr/>
          <p:nvPr/>
        </p:nvSpPr>
        <p:spPr>
          <a:xfrm>
            <a:off x="1752600" y="114300"/>
            <a:ext cx="6791399" cy="4972200"/>
          </a:xfrm>
          <a:prstGeom prst="rect">
            <a:avLst/>
          </a:prstGeom>
          <a:solidFill>
            <a:schemeClr val="lt1"/>
          </a:solidFill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6">
            <a:alphaModFix/>
          </a:blip>
          <a:srcRect b="1370" l="0" r="0" t="0"/>
          <a:stretch/>
        </p:blipFill>
        <p:spPr>
          <a:xfrm>
            <a:off x="1918400" y="185700"/>
            <a:ext cx="5533800" cy="48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 txBox="1"/>
          <p:nvPr/>
        </p:nvSpPr>
        <p:spPr>
          <a:xfrm>
            <a:off x="1921956" y="204655"/>
            <a:ext cx="6452699" cy="971700"/>
          </a:xfrm>
          <a:prstGeom prst="rect">
            <a:avLst/>
          </a:prstGeom>
          <a:solidFill>
            <a:srgbClr val="F5D973">
              <a:alpha val="82750"/>
            </a:srgbClr>
          </a:solidFill>
          <a:ln>
            <a:noFill/>
          </a:ln>
        </p:spPr>
        <p:txBody>
          <a:bodyPr anchorCtr="0" anchor="ctr" bIns="0" lIns="0" rIns="0" tIns="2743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b="1" lang="en" sz="4800">
                <a:solidFill>
                  <a:schemeClr val="dk1"/>
                </a:solidFill>
              </a:rPr>
              <a:t>Financial Swap</a:t>
            </a:r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74" name="Shape 674"/>
          <p:cNvPicPr preferRelativeResize="0"/>
          <p:nvPr/>
        </p:nvPicPr>
        <p:blipFill rotWithShape="1">
          <a:blip r:embed="rId3">
            <a:alphaModFix/>
          </a:blip>
          <a:srcRect b="31792" l="37577" r="36945" t="42857"/>
          <a:stretch/>
        </p:blipFill>
        <p:spPr>
          <a:xfrm>
            <a:off x="5550725" y="2190199"/>
            <a:ext cx="1439900" cy="12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 txBox="1"/>
          <p:nvPr/>
        </p:nvSpPr>
        <p:spPr>
          <a:xfrm>
            <a:off x="185825" y="1062000"/>
            <a:ext cx="34443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Step 1: User provided program compiled to arithmetic circuit 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6200" y="0"/>
            <a:ext cx="56358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8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Hawk compiler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7235850" y="1132600"/>
            <a:ext cx="1835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Pinocchio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     [PGHR13]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3969300" y="2714075"/>
            <a:ext cx="1676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Arithmetic Circuit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5506277" y="604800"/>
            <a:ext cx="2024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User Program</a:t>
            </a:r>
          </a:p>
        </p:txBody>
      </p:sp>
      <p:cxnSp>
        <p:nvCxnSpPr>
          <p:cNvPr id="680" name="Shape 680"/>
          <p:cNvCxnSpPr/>
          <p:nvPr/>
        </p:nvCxnSpPr>
        <p:spPr>
          <a:xfrm>
            <a:off x="5855325" y="1928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1" name="Shape 681"/>
          <p:cNvCxnSpPr/>
          <p:nvPr/>
        </p:nvCxnSpPr>
        <p:spPr>
          <a:xfrm>
            <a:off x="6693525" y="1928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2" name="Shape 682"/>
          <p:cNvCxnSpPr/>
          <p:nvPr/>
        </p:nvCxnSpPr>
        <p:spPr>
          <a:xfrm>
            <a:off x="6007725" y="1928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3" name="Shape 683"/>
          <p:cNvCxnSpPr/>
          <p:nvPr/>
        </p:nvCxnSpPr>
        <p:spPr>
          <a:xfrm>
            <a:off x="6541125" y="1928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4" name="Shape 684"/>
          <p:cNvSpPr txBox="1"/>
          <p:nvPr/>
        </p:nvSpPr>
        <p:spPr>
          <a:xfrm>
            <a:off x="4288625" y="1355775"/>
            <a:ext cx="1836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Input data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9900"/>
                </a:solidFill>
              </a:rPr>
              <a:t>Input value</a:t>
            </a:r>
          </a:p>
        </p:txBody>
      </p:sp>
      <p:cxnSp>
        <p:nvCxnSpPr>
          <p:cNvPr id="685" name="Shape 685"/>
          <p:cNvCxnSpPr/>
          <p:nvPr/>
        </p:nvCxnSpPr>
        <p:spPr>
          <a:xfrm>
            <a:off x="5855325" y="3452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6" name="Shape 686"/>
          <p:cNvCxnSpPr/>
          <p:nvPr/>
        </p:nvCxnSpPr>
        <p:spPr>
          <a:xfrm>
            <a:off x="6693525" y="3452825"/>
            <a:ext cx="0" cy="2526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7" name="Shape 687"/>
          <p:cNvSpPr txBox="1"/>
          <p:nvPr/>
        </p:nvSpPr>
        <p:spPr>
          <a:xfrm>
            <a:off x="5586674" y="3717975"/>
            <a:ext cx="25326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A86E8"/>
                </a:solidFill>
              </a:rPr>
              <a:t>Output values</a:t>
            </a:r>
          </a:p>
        </p:txBody>
      </p:sp>
      <p:sp>
        <p:nvSpPr>
          <p:cNvPr id="688" name="Shape 688"/>
          <p:cNvSpPr/>
          <p:nvPr/>
        </p:nvSpPr>
        <p:spPr>
          <a:xfrm>
            <a:off x="6142350" y="1217000"/>
            <a:ext cx="398700" cy="52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Shape 693"/>
          <p:cNvGrpSpPr/>
          <p:nvPr/>
        </p:nvGrpSpPr>
        <p:grpSpPr>
          <a:xfrm>
            <a:off x="3327790" y="94085"/>
            <a:ext cx="5750929" cy="4931196"/>
            <a:chOff x="1750862" y="190325"/>
            <a:chExt cx="4423111" cy="3792644"/>
          </a:xfrm>
        </p:grpSpPr>
        <p:pic>
          <p:nvPicPr>
            <p:cNvPr id="694" name="Shape 6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7075" y="190325"/>
              <a:ext cx="4346899" cy="3761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95" name="Shape 695"/>
            <p:cNvGrpSpPr/>
            <p:nvPr/>
          </p:nvGrpSpPr>
          <p:grpSpPr>
            <a:xfrm>
              <a:off x="1750862" y="922812"/>
              <a:ext cx="3855265" cy="3060157"/>
              <a:chOff x="120958" y="1059725"/>
              <a:chExt cx="5523302" cy="4785234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120958" y="1059725"/>
                <a:ext cx="672000" cy="3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30575" y="1407480"/>
                <a:ext cx="672000" cy="585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4972260" y="5508959"/>
                <a:ext cx="672000" cy="3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9" name="Shape 69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0" name="Shape 700"/>
          <p:cNvSpPr txBox="1"/>
          <p:nvPr/>
        </p:nvSpPr>
        <p:spPr>
          <a:xfrm>
            <a:off x="185825" y="1062000"/>
            <a:ext cx="36258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1: User provided program compiled to arithmetic circuit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2: Augment arithmetic with ZKP-friendly crypto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01" name="Shape 701"/>
          <p:cNvSpPr txBox="1"/>
          <p:nvPr/>
        </p:nvSpPr>
        <p:spPr>
          <a:xfrm>
            <a:off x="76200" y="0"/>
            <a:ext cx="56358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8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Hawk compiler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Shape 706"/>
          <p:cNvGrpSpPr/>
          <p:nvPr/>
        </p:nvGrpSpPr>
        <p:grpSpPr>
          <a:xfrm>
            <a:off x="3327790" y="94085"/>
            <a:ext cx="5750929" cy="4931196"/>
            <a:chOff x="1750862" y="190325"/>
            <a:chExt cx="4423111" cy="3792644"/>
          </a:xfrm>
        </p:grpSpPr>
        <p:pic>
          <p:nvPicPr>
            <p:cNvPr id="707" name="Shape 7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7074" y="190325"/>
              <a:ext cx="4346899" cy="3761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8" name="Shape 708"/>
            <p:cNvGrpSpPr/>
            <p:nvPr/>
          </p:nvGrpSpPr>
          <p:grpSpPr>
            <a:xfrm>
              <a:off x="1750862" y="922812"/>
              <a:ext cx="3855265" cy="3060157"/>
              <a:chOff x="120958" y="1059725"/>
              <a:chExt cx="5523302" cy="4785234"/>
            </a:xfrm>
          </p:grpSpPr>
          <p:sp>
            <p:nvSpPr>
              <p:cNvPr id="709" name="Shape 709"/>
              <p:cNvSpPr/>
              <p:nvPr/>
            </p:nvSpPr>
            <p:spPr>
              <a:xfrm>
                <a:off x="120958" y="1059725"/>
                <a:ext cx="672000" cy="3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130575" y="1407480"/>
                <a:ext cx="672000" cy="58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4972260" y="5508959"/>
                <a:ext cx="672000" cy="336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2" name="Shape 71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13" name="Shape 713"/>
          <p:cNvSpPr txBox="1"/>
          <p:nvPr/>
        </p:nvSpPr>
        <p:spPr>
          <a:xfrm>
            <a:off x="185825" y="1062000"/>
            <a:ext cx="37812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Step 1: User provided program compiled to arithmetic circuit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Step 2: Augment arithmetic with ZKP-friendly crypto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Step 3: libsnark backend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14" name="Shape 714"/>
          <p:cNvSpPr txBox="1"/>
          <p:nvPr/>
        </p:nvSpPr>
        <p:spPr>
          <a:xfrm>
            <a:off x="76200" y="0"/>
            <a:ext cx="56358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85000"/>
              </a:lnSpc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Hawk compiler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2762450" y="4348475"/>
            <a:ext cx="1204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[BCTV14]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1335150" y="160499"/>
            <a:ext cx="67023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609600" y="952500"/>
            <a:ext cx="8154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200" u="none" cap="none" strike="noStrike">
                <a:solidFill>
                  <a:schemeClr val="accent1"/>
                </a:solidFill>
              </a:rPr>
              <a:t>100</a:t>
            </a:r>
            <a:r>
              <a:rPr b="0" i="0" lang="en" sz="3200" u="none" cap="none" strike="noStrike">
                <a:solidFill>
                  <a:schemeClr val="dk1"/>
                </a:solidFill>
              </a:rPr>
              <a:t>-user auction or crowd-funding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487364" y="1657350"/>
            <a:ext cx="85041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3400" u="none" cap="none" strike="noStrike">
                <a:solidFill>
                  <a:schemeClr val="dk1"/>
                </a:solidFill>
              </a:rPr>
              <a:t>Auctioneer:  </a:t>
            </a:r>
            <a:r>
              <a:rPr b="1" i="0" lang="en" sz="3400" u="none" cap="none" strike="noStrike">
                <a:solidFill>
                  <a:schemeClr val="accent1"/>
                </a:solidFill>
              </a:rPr>
              <a:t>2.</a:t>
            </a:r>
            <a:r>
              <a:rPr b="1" lang="en" sz="3400">
                <a:solidFill>
                  <a:schemeClr val="accent1"/>
                </a:solidFill>
              </a:rPr>
              <a:t>8</a:t>
            </a:r>
            <a:r>
              <a:rPr b="1" i="0" lang="en" sz="3400" u="none" cap="none" strike="noStrike">
                <a:solidFill>
                  <a:schemeClr val="accent1"/>
                </a:solidFill>
              </a:rPr>
              <a:t> min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3400" u="none" cap="none" strike="noStrike">
                <a:solidFill>
                  <a:schemeClr val="dk1"/>
                </a:solidFill>
              </a:rPr>
              <a:t>User:   </a:t>
            </a:r>
            <a:r>
              <a:rPr b="1" lang="en" sz="3400">
                <a:solidFill>
                  <a:schemeClr val="accent1"/>
                </a:solidFill>
              </a:rPr>
              <a:t>4</a:t>
            </a:r>
            <a:r>
              <a:rPr b="1" i="0" lang="en" sz="3400" u="none" cap="none" strike="noStrike">
                <a:solidFill>
                  <a:schemeClr val="accent1"/>
                </a:solidFill>
              </a:rPr>
              <a:t>0 secs</a:t>
            </a:r>
            <a:r>
              <a:rPr b="1" i="0" lang="en" sz="3400" u="none" cap="none" strike="noStrike">
                <a:solidFill>
                  <a:schemeClr val="dk1"/>
                </a:solidFill>
              </a:rPr>
              <a:t> </a:t>
            </a:r>
            <a:r>
              <a:rPr b="0" i="0" lang="en" sz="3400" u="none" cap="none" strike="noStrike">
                <a:solidFill>
                  <a:schemeClr val="dk1"/>
                </a:solidFill>
              </a:rPr>
              <a:t>(independent of # users)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400">
              <a:solidFill>
                <a:srgbClr val="FF00FF"/>
              </a:solidFill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905000" y="4210050"/>
            <a:ext cx="5976600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Main overhead: </a:t>
            </a:r>
            <a:r>
              <a:rPr b="1" lang="en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ZK</a:t>
            </a:r>
            <a:r>
              <a:rPr b="1" i="0" lang="en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proofs</a:t>
            </a:r>
          </a:p>
        </p:txBody>
      </p:sp>
      <p:sp>
        <p:nvSpPr>
          <p:cNvPr id="724" name="Shape 72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5" name="Shape 725"/>
          <p:cNvSpPr txBox="1"/>
          <p:nvPr/>
        </p:nvSpPr>
        <p:spPr>
          <a:xfrm>
            <a:off x="487375" y="3063150"/>
            <a:ext cx="8440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</a:rPr>
              <a:t>On-chain cost:  	</a:t>
            </a:r>
            <a:r>
              <a:rPr b="1" lang="en" sz="3400">
                <a:solidFill>
                  <a:srgbClr val="FF00FF"/>
                </a:solidFill>
              </a:rPr>
              <a:t>≈ 1.5 seconds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400">
                <a:solidFill>
                  <a:srgbClr val="FF00FF"/>
                </a:solidFill>
              </a:rPr>
              <a:t>							≈ 220 kilobytes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232075" y="380000"/>
            <a:ext cx="163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@ 112-bit security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494700" y="1173775"/>
            <a:ext cx="8154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494700" y="397075"/>
            <a:ext cx="8081700" cy="4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dk1"/>
                </a:solidFill>
              </a:rPr>
              <a:t>More in the paper: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chemeClr val="dk1"/>
                </a:solidFill>
              </a:rPr>
              <a:t>	</a:t>
            </a:r>
            <a:r>
              <a:rPr lang="en" sz="3000">
                <a:solidFill>
                  <a:schemeClr val="dk1"/>
                </a:solidFill>
              </a:rPr>
              <a:t>- Formal models and proofs in UC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</a:rPr>
              <a:t>			including multi-party variation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dk1"/>
                </a:solidFill>
              </a:rPr>
              <a:t>	- Efficient UC-secure zero knowledge proofs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SzPct val="25000"/>
              <a:buNone/>
            </a:pPr>
            <a:r>
              <a:rPr lang="en" sz="3000">
                <a:solidFill>
                  <a:schemeClr val="dk1"/>
                </a:solidFill>
              </a:rPr>
              <a:t>	- SNARK-friendly cryptography</a:t>
            </a:r>
          </a:p>
          <a:p>
            <a:pPr lvl="0" rtl="0">
              <a:lnSpc>
                <a:spcPct val="8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434343"/>
                </a:solidFill>
              </a:rPr>
              <a:t>Software available: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434343"/>
                </a:solidFill>
              </a:rPr>
              <a:t>jSNARK:</a:t>
            </a:r>
            <a:r>
              <a:rPr lang="en" sz="2800">
                <a:solidFill>
                  <a:schemeClr val="lt1"/>
                </a:solidFill>
              </a:rPr>
              <a:t>    </a:t>
            </a:r>
            <a:r>
              <a:rPr lang="en" sz="2800">
                <a:solidFill>
                  <a:srgbClr val="0000FF"/>
                </a:solidFill>
              </a:rPr>
              <a:t>	</a:t>
            </a:r>
            <a:r>
              <a:rPr lang="en" sz="2800" u="sng">
                <a:solidFill>
                  <a:srgbClr val="0000FF"/>
                </a:solidFill>
                <a:hlinkClick r:id="rId3"/>
              </a:rPr>
              <a:t>http://oblivm.com/jsnark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rgbClr val="434343"/>
                </a:solidFill>
              </a:rPr>
              <a:t>Hawk:</a:t>
            </a:r>
            <a:r>
              <a:rPr lang="en" sz="2800">
                <a:solidFill>
                  <a:schemeClr val="lt1"/>
                </a:solidFill>
              </a:rPr>
              <a:t>	   	</a:t>
            </a:r>
            <a:r>
              <a:rPr lang="en" sz="2800" u="sng">
                <a:solidFill>
                  <a:srgbClr val="0000FF"/>
                </a:solidFill>
                <a:hlinkClick r:id="rId4"/>
              </a:rPr>
              <a:t>http://oblivm.com/hawk</a:t>
            </a:r>
            <a:r>
              <a:rPr lang="en" sz="2800">
                <a:solidFill>
                  <a:schemeClr val="lt1"/>
                </a:solidFill>
              </a:rPr>
              <a:t>  </a:t>
            </a:r>
            <a:r>
              <a:rPr lang="en" sz="2800">
                <a:solidFill>
                  <a:srgbClr val="434343"/>
                </a:solidFill>
              </a:rPr>
              <a:t>(soon)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16558" l="0" r="0" t="7798"/>
          <a:stretch/>
        </p:blipFill>
        <p:spPr>
          <a:xfrm>
            <a:off x="0" y="533400"/>
            <a:ext cx="9144002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118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22265" r="22677" t="0"/>
          <a:stretch/>
        </p:blipFill>
        <p:spPr>
          <a:xfrm>
            <a:off x="2758374" y="-23800"/>
            <a:ext cx="719409" cy="13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528"/>
            <a:ext cx="9143998" cy="389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050" y="152400"/>
            <a:ext cx="5419199" cy="101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Shape 740"/>
          <p:cNvGrpSpPr/>
          <p:nvPr/>
        </p:nvGrpSpPr>
        <p:grpSpPr>
          <a:xfrm>
            <a:off x="1409127" y="339662"/>
            <a:ext cx="1344663" cy="638354"/>
            <a:chOff x="1332975" y="339650"/>
            <a:chExt cx="1703400" cy="796450"/>
          </a:xfrm>
        </p:grpSpPr>
        <p:sp>
          <p:nvSpPr>
            <p:cNvPr id="741" name="Shape 741"/>
            <p:cNvSpPr/>
            <p:nvPr/>
          </p:nvSpPr>
          <p:spPr>
            <a:xfrm>
              <a:off x="1332975" y="417844"/>
              <a:ext cx="1703400" cy="658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42" name="Shape 7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01580" y="339650"/>
              <a:ext cx="1327408" cy="796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3" name="Shape 7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203" y="366877"/>
            <a:ext cx="1042899" cy="54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FCAD0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gifsec.com/wp-content/uploads/GIF/2014/07/GIF-Hawk.gif?gs=a" id="748" name="Shape 748"/>
          <p:cNvPicPr preferRelativeResize="0"/>
          <p:nvPr/>
        </p:nvPicPr>
        <p:blipFill rotWithShape="1">
          <a:blip r:embed="rId3">
            <a:alphaModFix/>
          </a:blip>
          <a:srcRect b="8682" l="0" r="0" t="-1740"/>
          <a:stretch/>
        </p:blipFill>
        <p:spPr>
          <a:xfrm>
            <a:off x="2741200" y="593475"/>
            <a:ext cx="4271100" cy="34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234100" y="3011125"/>
            <a:ext cx="75099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  <a:hlinkClick r:id="rId4"/>
              </a:rPr>
              <a:t>https://eprint.iacr.org/2015/675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434343"/>
                </a:solidFill>
              </a:rPr>
              <a:t>Software available: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800">
                <a:solidFill>
                  <a:srgbClr val="434343"/>
                </a:solidFill>
              </a:rPr>
              <a:t>jSNARK:</a:t>
            </a:r>
            <a:r>
              <a:rPr lang="en" sz="2800">
                <a:solidFill>
                  <a:srgbClr val="FFFFFF"/>
                </a:solidFill>
              </a:rPr>
              <a:t>    </a:t>
            </a:r>
            <a:r>
              <a:rPr lang="en" sz="2800">
                <a:solidFill>
                  <a:srgbClr val="0000FF"/>
                </a:solidFill>
              </a:rPr>
              <a:t>	</a:t>
            </a:r>
            <a:r>
              <a:rPr lang="en" sz="2800" u="sng">
                <a:solidFill>
                  <a:srgbClr val="0000FF"/>
                </a:solidFill>
                <a:hlinkClick r:id="rId5"/>
              </a:rPr>
              <a:t>http://oblivm.com/jsnark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800">
                <a:solidFill>
                  <a:srgbClr val="434343"/>
                </a:solidFill>
              </a:rPr>
              <a:t>Hawk:</a:t>
            </a:r>
            <a:r>
              <a:rPr lang="en" sz="2800">
                <a:solidFill>
                  <a:srgbClr val="FFFFFF"/>
                </a:solidFill>
              </a:rPr>
              <a:t>	   	</a:t>
            </a:r>
            <a:r>
              <a:rPr lang="en" sz="2800" u="sng">
                <a:solidFill>
                  <a:srgbClr val="0000FF"/>
                </a:solidFill>
                <a:hlinkClick r:id="rId6"/>
              </a:rPr>
              <a:t>http://oblivm.com/hawk</a:t>
            </a:r>
            <a:r>
              <a:rPr lang="en" sz="2800">
                <a:solidFill>
                  <a:srgbClr val="FFFFFF"/>
                </a:solidFill>
              </a:rPr>
              <a:t>  </a:t>
            </a:r>
            <a:r>
              <a:rPr lang="en" sz="2800">
                <a:solidFill>
                  <a:srgbClr val="434343"/>
                </a:solidFill>
              </a:rPr>
              <a:t>(soon)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-914400"/>
            <a:ext cx="909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6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4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AWK: </a:t>
            </a:r>
            <a:r>
              <a:rPr lang="en" sz="3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Privacy-Preserving Smart Contracts</a:t>
            </a:r>
          </a:p>
        </p:txBody>
      </p:sp>
      <p:pic>
        <p:nvPicPr>
          <p:cNvPr id="751" name="Shape 7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8800" y="4017575"/>
            <a:ext cx="848150" cy="8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7012300" y="3523975"/>
            <a:ext cx="20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/>
              <a:t>@socrates1024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Shape 7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0262" y="791349"/>
            <a:ext cx="269999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/>
          <p:nvPr/>
        </p:nvSpPr>
        <p:spPr>
          <a:xfrm>
            <a:off x="5212208" y="1131540"/>
            <a:ext cx="1496291" cy="3897660"/>
          </a:xfrm>
          <a:prstGeom prst="rect">
            <a:avLst/>
          </a:prstGeom>
          <a:solidFill>
            <a:srgbClr val="ACB8CA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3170" y="855815"/>
            <a:ext cx="269999" cy="41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Shape 766"/>
          <p:cNvCxnSpPr/>
          <p:nvPr/>
        </p:nvCxnSpPr>
        <p:spPr>
          <a:xfrm>
            <a:off x="1876725" y="1096730"/>
            <a:ext cx="0" cy="374543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67" name="Shape 767"/>
          <p:cNvSpPr txBox="1"/>
          <p:nvPr/>
        </p:nvSpPr>
        <p:spPr>
          <a:xfrm rot="-5400000">
            <a:off x="1695750" y="1204846"/>
            <a:ext cx="67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768" name="Shape 768"/>
          <p:cNvCxnSpPr/>
          <p:nvPr/>
        </p:nvCxnSpPr>
        <p:spPr>
          <a:xfrm>
            <a:off x="3705525" y="1131540"/>
            <a:ext cx="149377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69" name="Shape 769"/>
          <p:cNvCxnSpPr/>
          <p:nvPr/>
        </p:nvCxnSpPr>
        <p:spPr>
          <a:xfrm>
            <a:off x="3697650" y="1662775"/>
            <a:ext cx="1493775" cy="1039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0" name="Shape 770"/>
          <p:cNvSpPr txBox="1"/>
          <p:nvPr/>
        </p:nvSpPr>
        <p:spPr>
          <a:xfrm>
            <a:off x="1946498" y="453950"/>
            <a:ext cx="211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(PK_m)</a:t>
            </a:r>
          </a:p>
        </p:txBody>
      </p:sp>
      <p:cxnSp>
        <p:nvCxnSpPr>
          <p:cNvPr id="771" name="Shape 771"/>
          <p:cNvCxnSpPr/>
          <p:nvPr/>
        </p:nvCxnSpPr>
        <p:spPr>
          <a:xfrm>
            <a:off x="1876725" y="1788322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cxnSp>
        <p:nvCxnSpPr>
          <p:cNvPr id="772" name="Shape 772"/>
          <p:cNvCxnSpPr/>
          <p:nvPr/>
        </p:nvCxnSpPr>
        <p:spPr>
          <a:xfrm rot="10800000">
            <a:off x="6708497" y="2185115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73" name="Shape 773"/>
          <p:cNvSpPr txBox="1"/>
          <p:nvPr/>
        </p:nvSpPr>
        <p:spPr>
          <a:xfrm>
            <a:off x="3894161" y="867185"/>
            <a:ext cx="1068417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 Contract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902035" y="1241709"/>
            <a:ext cx="95348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auction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Pay(deposit)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6777979" y="1880547"/>
            <a:ext cx="1987274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Freeze ( hidden coins ),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7980699" y="431200"/>
            <a:ext cx="112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x="2109792" y="2059536"/>
            <a:ext cx="119604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5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Freezing</a:t>
            </a:r>
            <a:r>
              <a:rPr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778" name="Shape 778"/>
          <p:cNvCxnSpPr/>
          <p:nvPr/>
        </p:nvCxnSpPr>
        <p:spPr>
          <a:xfrm>
            <a:off x="1897508" y="2492886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sp>
        <p:nvSpPr>
          <p:cNvPr id="779" name="Shape 779"/>
          <p:cNvSpPr txBox="1"/>
          <p:nvPr/>
        </p:nvSpPr>
        <p:spPr>
          <a:xfrm>
            <a:off x="2025477" y="3682107"/>
            <a:ext cx="1347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Finalization</a:t>
            </a:r>
            <a:r>
              <a:rPr lang="en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780" name="Shape 780"/>
          <p:cNvCxnSpPr/>
          <p:nvPr/>
        </p:nvCxnSpPr>
        <p:spPr>
          <a:xfrm>
            <a:off x="1865075" y="4325225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cxnSp>
        <p:nvCxnSpPr>
          <p:cNvPr id="781" name="Shape 781"/>
          <p:cNvCxnSpPr/>
          <p:nvPr/>
        </p:nvCxnSpPr>
        <p:spPr>
          <a:xfrm>
            <a:off x="6729283" y="4077063"/>
            <a:ext cx="149377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2" name="Shape 782"/>
          <p:cNvSpPr txBox="1"/>
          <p:nvPr/>
        </p:nvSpPr>
        <p:spPr>
          <a:xfrm>
            <a:off x="6719998" y="3673550"/>
            <a:ext cx="2398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 money back if not a winner</a:t>
            </a:r>
          </a:p>
        </p:txBody>
      </p:sp>
      <p:cxnSp>
        <p:nvCxnSpPr>
          <p:cNvPr id="783" name="Shape 783"/>
          <p:cNvCxnSpPr/>
          <p:nvPr/>
        </p:nvCxnSpPr>
        <p:spPr>
          <a:xfrm>
            <a:off x="3718433" y="3682107"/>
            <a:ext cx="149377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4" name="Shape 784"/>
          <p:cNvSpPr txBox="1"/>
          <p:nvPr/>
        </p:nvSpPr>
        <p:spPr>
          <a:xfrm>
            <a:off x="3232923" y="3408100"/>
            <a:ext cx="1846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Hidden Coins </a:t>
            </a:r>
            <a:r>
              <a:rPr b="1" lang="en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proof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5297948" y="785325"/>
            <a:ext cx="155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Auction Contract</a:t>
            </a:r>
          </a:p>
        </p:txBody>
      </p:sp>
      <p:cxnSp>
        <p:nvCxnSpPr>
          <p:cNvPr id="786" name="Shape 786"/>
          <p:cNvCxnSpPr/>
          <p:nvPr/>
        </p:nvCxnSpPr>
        <p:spPr>
          <a:xfrm rot="10800000">
            <a:off x="6721405" y="4655880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787" name="Shape 787"/>
          <p:cNvCxnSpPr/>
          <p:nvPr/>
        </p:nvCxnSpPr>
        <p:spPr>
          <a:xfrm flipH="1" rot="10800000">
            <a:off x="6721405" y="4933666"/>
            <a:ext cx="1773070" cy="2369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88" name="Shape 788"/>
          <p:cNvSpPr txBox="1"/>
          <p:nvPr/>
        </p:nvSpPr>
        <p:spPr>
          <a:xfrm>
            <a:off x="1987039" y="4517381"/>
            <a:ext cx="20904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manager does not finalize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5549945" y="3652269"/>
            <a:ext cx="878124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 Proof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5560679" y="1226845"/>
            <a:ext cx="693699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VKey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1929921" y="3262281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sp>
        <p:nvSpPr>
          <p:cNvPr id="792" name="Shape 792"/>
          <p:cNvSpPr txBox="1"/>
          <p:nvPr/>
        </p:nvSpPr>
        <p:spPr>
          <a:xfrm>
            <a:off x="2109792" y="2766957"/>
            <a:ext cx="11231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Opening</a:t>
            </a:r>
            <a:r>
              <a:rPr lang="en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793" name="Shape 793"/>
          <p:cNvSpPr/>
          <p:nvPr/>
        </p:nvSpPr>
        <p:spPr>
          <a:xfrm>
            <a:off x="6669852" y="2712980"/>
            <a:ext cx="2521940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(Enc(PK_m, coin secrets)),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</a:p>
        </p:txBody>
      </p:sp>
      <p:cxnSp>
        <p:nvCxnSpPr>
          <p:cNvPr id="794" name="Shape 794"/>
          <p:cNvCxnSpPr/>
          <p:nvPr/>
        </p:nvCxnSpPr>
        <p:spPr>
          <a:xfrm rot="10800000">
            <a:off x="6721405" y="2985156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795" name="Shape 795"/>
          <p:cNvSpPr txBox="1"/>
          <p:nvPr/>
        </p:nvSpPr>
        <p:spPr>
          <a:xfrm>
            <a:off x="5245968" y="2023370"/>
            <a:ext cx="1407117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 Proof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Freeze Hidden Coins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483903" y="2933709"/>
            <a:ext cx="878124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 Proof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6720011" y="4374017"/>
            <a:ext cx="2171220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UnFreeze( hidden coins )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proof</a:t>
            </a:r>
          </a:p>
        </p:txBody>
      </p:sp>
      <p:sp>
        <p:nvSpPr>
          <p:cNvPr id="798" name="Shape 798"/>
          <p:cNvSpPr txBox="1"/>
          <p:nvPr>
            <p:ph type="title"/>
          </p:nvPr>
        </p:nvSpPr>
        <p:spPr>
          <a:xfrm>
            <a:off x="20782" y="51457"/>
            <a:ext cx="7886699" cy="366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Privacy-preserving Auction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2930" y="955939"/>
            <a:ext cx="269999" cy="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4001033" y="1093336"/>
            <a:ext cx="1496291" cy="3897660"/>
          </a:xfrm>
          <a:prstGeom prst="rect">
            <a:avLst/>
          </a:prstGeom>
          <a:solidFill>
            <a:srgbClr val="ACB8CA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76" y="696287"/>
            <a:ext cx="269999" cy="41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Shape 806"/>
          <p:cNvCxnSpPr/>
          <p:nvPr/>
        </p:nvCxnSpPr>
        <p:spPr>
          <a:xfrm>
            <a:off x="2494350" y="1093337"/>
            <a:ext cx="149377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07" name="Shape 807"/>
          <p:cNvCxnSpPr/>
          <p:nvPr/>
        </p:nvCxnSpPr>
        <p:spPr>
          <a:xfrm>
            <a:off x="2486475" y="1624572"/>
            <a:ext cx="1493775" cy="1039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08" name="Shape 808"/>
          <p:cNvSpPr txBox="1"/>
          <p:nvPr/>
        </p:nvSpPr>
        <p:spPr>
          <a:xfrm>
            <a:off x="-41753" y="96653"/>
            <a:ext cx="1377348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Auction Manager</a:t>
            </a:r>
          </a:p>
        </p:txBody>
      </p:sp>
      <p:cxnSp>
        <p:nvCxnSpPr>
          <p:cNvPr id="809" name="Shape 809"/>
          <p:cNvCxnSpPr/>
          <p:nvPr/>
        </p:nvCxnSpPr>
        <p:spPr>
          <a:xfrm rot="10800000">
            <a:off x="5497322" y="2434259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10" name="Shape 810"/>
          <p:cNvSpPr txBox="1"/>
          <p:nvPr/>
        </p:nvSpPr>
        <p:spPr>
          <a:xfrm>
            <a:off x="2682986" y="828981"/>
            <a:ext cx="1118239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Contract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690860" y="1203506"/>
            <a:ext cx="94093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auction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Pay(deposit)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5530296" y="1986381"/>
            <a:ext cx="197554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Comm(P,v,nonce))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Pay(deposit)</a:t>
            </a:r>
          </a:p>
        </p:txBody>
      </p:sp>
      <p:cxnSp>
        <p:nvCxnSpPr>
          <p:cNvPr id="813" name="Shape 813"/>
          <p:cNvCxnSpPr/>
          <p:nvPr/>
        </p:nvCxnSpPr>
        <p:spPr>
          <a:xfrm>
            <a:off x="1192400" y="2693246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sp>
        <p:nvSpPr>
          <p:cNvPr id="814" name="Shape 814"/>
          <p:cNvSpPr txBox="1"/>
          <p:nvPr/>
        </p:nvSpPr>
        <p:spPr>
          <a:xfrm>
            <a:off x="8223429" y="301414"/>
            <a:ext cx="103345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</a:t>
            </a:r>
          </a:p>
        </p:txBody>
      </p:sp>
      <p:cxnSp>
        <p:nvCxnSpPr>
          <p:cNvPr id="815" name="Shape 815"/>
          <p:cNvCxnSpPr/>
          <p:nvPr/>
        </p:nvCxnSpPr>
        <p:spPr>
          <a:xfrm>
            <a:off x="1202308" y="3525203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cxnSp>
        <p:nvCxnSpPr>
          <p:cNvPr id="816" name="Shape 816"/>
          <p:cNvCxnSpPr/>
          <p:nvPr/>
        </p:nvCxnSpPr>
        <p:spPr>
          <a:xfrm rot="10800000">
            <a:off x="5497322" y="3193637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17" name="Shape 817"/>
          <p:cNvSpPr txBox="1"/>
          <p:nvPr/>
        </p:nvSpPr>
        <p:spPr>
          <a:xfrm>
            <a:off x="5575440" y="2755057"/>
            <a:ext cx="174470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Send([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value,nonce])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Pay(value - deposit)</a:t>
            </a:r>
          </a:p>
        </p:txBody>
      </p:sp>
      <p:cxnSp>
        <p:nvCxnSpPr>
          <p:cNvPr id="818" name="Shape 818"/>
          <p:cNvCxnSpPr/>
          <p:nvPr/>
        </p:nvCxnSpPr>
        <p:spPr>
          <a:xfrm>
            <a:off x="1169877" y="4287020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cxnSp>
        <p:nvCxnSpPr>
          <p:cNvPr id="819" name="Shape 819"/>
          <p:cNvCxnSpPr/>
          <p:nvPr/>
        </p:nvCxnSpPr>
        <p:spPr>
          <a:xfrm>
            <a:off x="5510231" y="3983801"/>
            <a:ext cx="1493774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0" name="Shape 820"/>
          <p:cNvSpPr txBox="1"/>
          <p:nvPr/>
        </p:nvSpPr>
        <p:spPr>
          <a:xfrm>
            <a:off x="5486207" y="3601281"/>
            <a:ext cx="1639006" cy="392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 deposits back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 if a winner / cheater</a:t>
            </a:r>
          </a:p>
        </p:txBody>
      </p:sp>
      <p:cxnSp>
        <p:nvCxnSpPr>
          <p:cNvPr id="821" name="Shape 821"/>
          <p:cNvCxnSpPr/>
          <p:nvPr/>
        </p:nvCxnSpPr>
        <p:spPr>
          <a:xfrm rot="10800000">
            <a:off x="2505998" y="4210969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22" name="Shape 822"/>
          <p:cNvCxnSpPr/>
          <p:nvPr/>
        </p:nvCxnSpPr>
        <p:spPr>
          <a:xfrm>
            <a:off x="2517648" y="3727516"/>
            <a:ext cx="149377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3" name="Shape 823"/>
          <p:cNvSpPr txBox="1"/>
          <p:nvPr/>
        </p:nvSpPr>
        <p:spPr>
          <a:xfrm>
            <a:off x="2849634" y="3519767"/>
            <a:ext cx="7877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auction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2494350" y="3834143"/>
            <a:ext cx="1570237" cy="392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Receive(deposit +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winners/cheaters deposit)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4086773" y="747125"/>
            <a:ext cx="157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Auction Contract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5867739" y="4277351"/>
            <a:ext cx="78771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auction</a:t>
            </a:r>
          </a:p>
        </p:txBody>
      </p:sp>
      <p:cxnSp>
        <p:nvCxnSpPr>
          <p:cNvPr id="827" name="Shape 827"/>
          <p:cNvCxnSpPr/>
          <p:nvPr/>
        </p:nvCxnSpPr>
        <p:spPr>
          <a:xfrm rot="10800000">
            <a:off x="5510230" y="4510706"/>
            <a:ext cx="1462602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28" name="Shape 828"/>
          <p:cNvSpPr txBox="1"/>
          <p:nvPr/>
        </p:nvSpPr>
        <p:spPr>
          <a:xfrm>
            <a:off x="5524223" y="4561092"/>
            <a:ext cx="1660118" cy="392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Receive(deposit + a ratio of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manager’s deposit)</a:t>
            </a:r>
          </a:p>
        </p:txBody>
      </p:sp>
      <p:cxnSp>
        <p:nvCxnSpPr>
          <p:cNvPr id="829" name="Shape 829"/>
          <p:cNvCxnSpPr/>
          <p:nvPr/>
        </p:nvCxnSpPr>
        <p:spPr>
          <a:xfrm flipH="1" rot="10800000">
            <a:off x="5510230" y="4895463"/>
            <a:ext cx="1773070" cy="2369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0" name="Shape 830"/>
          <p:cNvSpPr txBox="1"/>
          <p:nvPr/>
        </p:nvSpPr>
        <p:spPr>
          <a:xfrm>
            <a:off x="4020468" y="2381646"/>
            <a:ext cx="1391102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Commitments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4042725" y="3245052"/>
            <a:ext cx="1422600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 Commitments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4082168" y="3763935"/>
            <a:ext cx="126770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Winners /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Cheaters</a:t>
            </a: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3838" y="548405"/>
            <a:ext cx="498677" cy="58752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1155380" y="786162"/>
            <a:ext cx="564569" cy="2379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</a:p>
        </p:txBody>
      </p:sp>
      <p:cxnSp>
        <p:nvCxnSpPr>
          <p:cNvPr id="835" name="Shape 835"/>
          <p:cNvCxnSpPr/>
          <p:nvPr/>
        </p:nvCxnSpPr>
        <p:spPr>
          <a:xfrm>
            <a:off x="286959" y="899143"/>
            <a:ext cx="26734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36" name="Shape 836"/>
          <p:cNvSpPr txBox="1"/>
          <p:nvPr/>
        </p:nvSpPr>
        <p:spPr>
          <a:xfrm>
            <a:off x="2780495" y="66801"/>
            <a:ext cx="38948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addresses that are used with only one contract</a:t>
            </a:r>
          </a:p>
        </p:txBody>
      </p:sp>
      <p:cxnSp>
        <p:nvCxnSpPr>
          <p:cNvPr id="837" name="Shape 837"/>
          <p:cNvCxnSpPr>
            <a:stCxn id="834" idx="3"/>
          </p:cNvCxnSpPr>
          <p:nvPr/>
        </p:nvCxnSpPr>
        <p:spPr>
          <a:xfrm>
            <a:off x="1719950" y="905137"/>
            <a:ext cx="320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pic>
        <p:nvPicPr>
          <p:cNvPr id="838" name="Shape 8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8834" y="909583"/>
            <a:ext cx="498677" cy="587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Shape 839"/>
          <p:cNvCxnSpPr>
            <a:stCxn id="833" idx="2"/>
          </p:cNvCxnSpPr>
          <p:nvPr/>
        </p:nvCxnSpPr>
        <p:spPr>
          <a:xfrm>
            <a:off x="2113177" y="1135934"/>
            <a:ext cx="1800" cy="340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0" name="Shape 840"/>
          <p:cNvSpPr/>
          <p:nvPr/>
        </p:nvSpPr>
        <p:spPr>
          <a:xfrm>
            <a:off x="1190316" y="4109241"/>
            <a:ext cx="578930" cy="20018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Mint</a:t>
            </a:r>
          </a:p>
        </p:txBody>
      </p:sp>
      <p:cxnSp>
        <p:nvCxnSpPr>
          <p:cNvPr id="841" name="Shape 841"/>
          <p:cNvCxnSpPr/>
          <p:nvPr/>
        </p:nvCxnSpPr>
        <p:spPr>
          <a:xfrm rot="10800000">
            <a:off x="1769247" y="4203685"/>
            <a:ext cx="331937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2" name="Shape 842"/>
          <p:cNvSpPr/>
          <p:nvPr/>
        </p:nvSpPr>
        <p:spPr>
          <a:xfrm>
            <a:off x="420632" y="4109241"/>
            <a:ext cx="671406" cy="20018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</a:p>
        </p:txBody>
      </p:sp>
      <p:cxnSp>
        <p:nvCxnSpPr>
          <p:cNvPr id="843" name="Shape 843"/>
          <p:cNvCxnSpPr>
            <a:stCxn id="840" idx="1"/>
          </p:cNvCxnSpPr>
          <p:nvPr/>
        </p:nvCxnSpPr>
        <p:spPr>
          <a:xfrm rot="10800000">
            <a:off x="1077816" y="4203634"/>
            <a:ext cx="11250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44" name="Shape 844"/>
          <p:cNvCxnSpPr/>
          <p:nvPr/>
        </p:nvCxnSpPr>
        <p:spPr>
          <a:xfrm flipH="1" rot="10800000">
            <a:off x="164960" y="1258229"/>
            <a:ext cx="15225" cy="29683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5" name="Shape 845"/>
          <p:cNvSpPr/>
          <p:nvPr/>
        </p:nvSpPr>
        <p:spPr>
          <a:xfrm>
            <a:off x="546783" y="779040"/>
            <a:ext cx="490389" cy="2450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Mint</a:t>
            </a:r>
          </a:p>
        </p:txBody>
      </p:sp>
      <p:cxnSp>
        <p:nvCxnSpPr>
          <p:cNvPr id="846" name="Shape 846"/>
          <p:cNvCxnSpPr>
            <a:stCxn id="845" idx="3"/>
            <a:endCxn id="834" idx="1"/>
          </p:cNvCxnSpPr>
          <p:nvPr/>
        </p:nvCxnSpPr>
        <p:spPr>
          <a:xfrm>
            <a:off x="1037172" y="901576"/>
            <a:ext cx="1182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47" name="Shape 847"/>
          <p:cNvCxnSpPr/>
          <p:nvPr/>
        </p:nvCxnSpPr>
        <p:spPr>
          <a:xfrm flipH="1">
            <a:off x="147281" y="4226412"/>
            <a:ext cx="179325" cy="449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48" name="Shape 848"/>
          <p:cNvSpPr/>
          <p:nvPr/>
        </p:nvSpPr>
        <p:spPr>
          <a:xfrm>
            <a:off x="7675896" y="1096896"/>
            <a:ext cx="495237" cy="24151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</a:p>
        </p:txBody>
      </p:sp>
      <p:sp>
        <p:nvSpPr>
          <p:cNvPr id="849" name="Shape 849"/>
          <p:cNvSpPr/>
          <p:nvPr/>
        </p:nvSpPr>
        <p:spPr>
          <a:xfrm>
            <a:off x="8291058" y="1093336"/>
            <a:ext cx="490389" cy="2450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Mint</a:t>
            </a:r>
          </a:p>
        </p:txBody>
      </p:sp>
      <p:cxnSp>
        <p:nvCxnSpPr>
          <p:cNvPr id="850" name="Shape 850"/>
          <p:cNvCxnSpPr>
            <a:endCxn id="849" idx="3"/>
          </p:cNvCxnSpPr>
          <p:nvPr/>
        </p:nvCxnSpPr>
        <p:spPr>
          <a:xfrm flipH="1">
            <a:off x="8781447" y="1201771"/>
            <a:ext cx="1200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1" name="Shape 851"/>
          <p:cNvCxnSpPr>
            <a:stCxn id="849" idx="1"/>
            <a:endCxn id="848" idx="3"/>
          </p:cNvCxnSpPr>
          <p:nvPr/>
        </p:nvCxnSpPr>
        <p:spPr>
          <a:xfrm flipH="1">
            <a:off x="8171058" y="1215871"/>
            <a:ext cx="1200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2" name="Shape 852"/>
          <p:cNvCxnSpPr/>
          <p:nvPr/>
        </p:nvCxnSpPr>
        <p:spPr>
          <a:xfrm flipH="1">
            <a:off x="7362707" y="1224072"/>
            <a:ext cx="313188" cy="112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53" name="Shape 853"/>
          <p:cNvSpPr/>
          <p:nvPr/>
        </p:nvSpPr>
        <p:spPr>
          <a:xfrm>
            <a:off x="8009453" y="2672149"/>
            <a:ext cx="495237" cy="24151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</a:p>
        </p:txBody>
      </p:sp>
      <p:cxnSp>
        <p:nvCxnSpPr>
          <p:cNvPr id="854" name="Shape 854"/>
          <p:cNvCxnSpPr>
            <a:stCxn id="849" idx="1"/>
            <a:endCxn id="853" idx="0"/>
          </p:cNvCxnSpPr>
          <p:nvPr/>
        </p:nvCxnSpPr>
        <p:spPr>
          <a:xfrm flipH="1">
            <a:off x="8257158" y="1215871"/>
            <a:ext cx="33900" cy="14561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5" name="Shape 855"/>
          <p:cNvCxnSpPr>
            <a:stCxn id="853" idx="1"/>
          </p:cNvCxnSpPr>
          <p:nvPr/>
        </p:nvCxnSpPr>
        <p:spPr>
          <a:xfrm flipH="1">
            <a:off x="7261853" y="2792904"/>
            <a:ext cx="7476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6" name="Shape 856"/>
          <p:cNvCxnSpPr/>
          <p:nvPr/>
        </p:nvCxnSpPr>
        <p:spPr>
          <a:xfrm>
            <a:off x="7246420" y="1143195"/>
            <a:ext cx="30605" cy="384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57" name="Shape 857"/>
          <p:cNvSpPr/>
          <p:nvPr/>
        </p:nvSpPr>
        <p:spPr>
          <a:xfrm>
            <a:off x="8150153" y="4872021"/>
            <a:ext cx="564569" cy="2379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</a:t>
            </a:r>
          </a:p>
        </p:txBody>
      </p:sp>
      <p:cxnSp>
        <p:nvCxnSpPr>
          <p:cNvPr id="858" name="Shape 858"/>
          <p:cNvCxnSpPr/>
          <p:nvPr/>
        </p:nvCxnSpPr>
        <p:spPr>
          <a:xfrm>
            <a:off x="7281733" y="4985002"/>
            <a:ext cx="26734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59" name="Shape 859"/>
          <p:cNvCxnSpPr/>
          <p:nvPr/>
        </p:nvCxnSpPr>
        <p:spPr>
          <a:xfrm flipH="1" rot="10800000">
            <a:off x="7260369" y="4990995"/>
            <a:ext cx="32047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0" name="Shape 860"/>
          <p:cNvSpPr/>
          <p:nvPr/>
        </p:nvSpPr>
        <p:spPr>
          <a:xfrm>
            <a:off x="7541557" y="4864899"/>
            <a:ext cx="490389" cy="2450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Mint</a:t>
            </a:r>
          </a:p>
        </p:txBody>
      </p:sp>
      <p:cxnSp>
        <p:nvCxnSpPr>
          <p:cNvPr id="861" name="Shape 861"/>
          <p:cNvCxnSpPr>
            <a:stCxn id="860" idx="3"/>
            <a:endCxn id="857" idx="1"/>
          </p:cNvCxnSpPr>
          <p:nvPr/>
        </p:nvCxnSpPr>
        <p:spPr>
          <a:xfrm>
            <a:off x="8031946" y="4987434"/>
            <a:ext cx="118200" cy="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2" name="Shape 862"/>
          <p:cNvCxnSpPr>
            <a:stCxn id="857" idx="3"/>
          </p:cNvCxnSpPr>
          <p:nvPr/>
        </p:nvCxnSpPr>
        <p:spPr>
          <a:xfrm flipH="1" rot="10800000">
            <a:off x="8714723" y="1422796"/>
            <a:ext cx="331200" cy="35682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3" name="Shape 863"/>
          <p:cNvCxnSpPr/>
          <p:nvPr/>
        </p:nvCxnSpPr>
        <p:spPr>
          <a:xfrm flipH="1">
            <a:off x="2494350" y="440629"/>
            <a:ext cx="550186" cy="17240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864" name="Shape 864"/>
          <p:cNvCxnSpPr/>
          <p:nvPr/>
        </p:nvCxnSpPr>
        <p:spPr>
          <a:xfrm>
            <a:off x="6109854" y="364746"/>
            <a:ext cx="878961" cy="24829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865" name="Shape 865"/>
          <p:cNvSpPr txBox="1"/>
          <p:nvPr/>
        </p:nvSpPr>
        <p:spPr>
          <a:xfrm>
            <a:off x="314098" y="1134722"/>
            <a:ext cx="16181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mint and pour enough money for contract creation, deposit and gas</a:t>
            </a:r>
          </a:p>
        </p:txBody>
      </p:sp>
      <p:cxnSp>
        <p:nvCxnSpPr>
          <p:cNvPr id="866" name="Shape 866"/>
          <p:cNvCxnSpPr/>
          <p:nvPr/>
        </p:nvCxnSpPr>
        <p:spPr>
          <a:xfrm>
            <a:off x="1181747" y="1903176"/>
            <a:ext cx="6629399" cy="1767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dash"/>
            <a:miter/>
            <a:headEnd len="med" w="med" type="none"/>
            <a:tailEnd len="med" w="med" type="none"/>
          </a:ln>
        </p:spPr>
      </p:cxnSp>
      <p:sp>
        <p:nvSpPr>
          <p:cNvPr id="867" name="Shape 867"/>
          <p:cNvSpPr txBox="1"/>
          <p:nvPr/>
        </p:nvSpPr>
        <p:spPr>
          <a:xfrm>
            <a:off x="255549" y="4760012"/>
            <a:ext cx="3702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i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contract as before .. Nothing special needed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387900" y="826025"/>
            <a:ext cx="2957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Weird Machines</a:t>
            </a:r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>
            <a:alphaModFix/>
          </a:blip>
          <a:srcRect b="0" l="39139" r="0" t="0"/>
          <a:stretch/>
        </p:blipFill>
        <p:spPr>
          <a:xfrm>
            <a:off x="6043174" y="1665750"/>
            <a:ext cx="2782200" cy="28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 txBox="1"/>
          <p:nvPr/>
        </p:nvSpPr>
        <p:spPr>
          <a:xfrm>
            <a:off x="739725" y="1540825"/>
            <a:ext cx="483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1"/>
                </a:solidFill>
              </a:rPr>
              <a:t>The Language-theoretic approach (LANGSEC) regards the Internet insecurity epidemic as a consequence of </a:t>
            </a:r>
            <a:r>
              <a:rPr lang="en" sz="2400">
                <a:solidFill>
                  <a:schemeClr val="dk1"/>
                </a:solidFill>
              </a:rPr>
              <a:t>ad hoc</a:t>
            </a:r>
            <a:r>
              <a:rPr i="1" lang="en" sz="2400">
                <a:solidFill>
                  <a:schemeClr val="dk1"/>
                </a:solidFill>
              </a:rPr>
              <a:t> programming of input handling at all layers of network stacks, and in other kinds of software stacks.</a:t>
            </a:r>
          </a:p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3139950" y="97350"/>
            <a:ext cx="2864100" cy="6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" y="616900"/>
            <a:ext cx="3351100" cy="10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37" y="1824724"/>
            <a:ext cx="8346725" cy="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337" y="2550100"/>
            <a:ext cx="6059325" cy="229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Turing Machines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2005775"/>
            <a:ext cx="8520600" cy="75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“Hello World” in (high level) Turing Machine code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17750" y="2627075"/>
            <a:ext cx="80127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9F9F9"/>
                </a:highlight>
                <a:latin typeface="Verdana"/>
                <a:ea typeface="Verdana"/>
                <a:cs typeface="Verdana"/>
                <a:sym typeface="Verdana"/>
              </a:rPr>
              <a:t>--&lt;-&lt;&lt;+[+[&lt;+&gt;---&gt;-&gt;-&gt;-&lt;&lt;&lt;]&gt;]&lt;&lt;--.&lt;++++++.&lt;&lt;-..&lt;&lt;.&lt;+.&gt;&gt;.&gt;&gt;.&lt;&lt;&lt;.+++.&gt;&gt;.&gt;&gt;-.&lt;&lt;&lt;+.</a:t>
            </a:r>
          </a:p>
        </p:txBody>
      </p:sp>
      <p:sp>
        <p:nvSpPr>
          <p:cNvPr id="293" name="Shape 293"/>
          <p:cNvSpPr/>
          <p:nvPr/>
        </p:nvSpPr>
        <p:spPr>
          <a:xfrm rot="-920851">
            <a:off x="4700358" y="-89415"/>
            <a:ext cx="5573768" cy="1937712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Wow! The worst computing model ever!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Turing Machines are universal*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	                          </a:t>
            </a:r>
            <a:r>
              <a:rPr lang="en"/>
              <a:t> 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405425"/>
            <a:ext cx="8520600" cy="27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Church-Turing thesis: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b="1" i="1" lang="en" sz="2400"/>
              <a:t>“All reasonable computing machines can be simulated* by each other”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3538875" y="3721675"/>
            <a:ext cx="5064900" cy="70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*</a:t>
            </a:r>
            <a:r>
              <a:rPr lang="en" sz="2000"/>
              <a:t>With </a:t>
            </a:r>
            <a:r>
              <a:rPr b="1" i="1" lang="en" sz="2000"/>
              <a:t>polynomial asymptotic</a:t>
            </a:r>
            <a:r>
              <a:rPr lang="en" sz="2000"/>
              <a:t> efficiency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885350" y="1060750"/>
            <a:ext cx="49989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* … for computable </a:t>
            </a:r>
            <a:r>
              <a:rPr i="1" lang="en" sz="2800">
                <a:solidFill>
                  <a:schemeClr val="dk1"/>
                </a:solidFill>
              </a:rPr>
              <a:t>functions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252525"/>
                </a:solidFill>
                <a:highlight>
                  <a:srgbClr val="FFFFFF"/>
                </a:highlight>
              </a:rPr>
              <a:t>In </a:t>
            </a:r>
            <a:r>
              <a:rPr lang="en" sz="300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computability theory</a:t>
            </a:r>
            <a:r>
              <a:rPr lang="en" sz="3000">
                <a:solidFill>
                  <a:srgbClr val="252525"/>
                </a:solidFill>
                <a:highlight>
                  <a:srgbClr val="FFFFFF"/>
                </a:highlight>
              </a:rPr>
              <a:t>, the </a:t>
            </a:r>
            <a:r>
              <a:rPr b="1" lang="en" sz="3000">
                <a:solidFill>
                  <a:srgbClr val="252525"/>
                </a:solidFill>
                <a:highlight>
                  <a:srgbClr val="FFFFFF"/>
                </a:highlight>
              </a:rPr>
              <a:t>halting problem</a:t>
            </a:r>
            <a:r>
              <a:rPr lang="en" sz="3000">
                <a:solidFill>
                  <a:srgbClr val="252525"/>
                </a:solidFill>
                <a:highlight>
                  <a:srgbClr val="FFFFFF"/>
                </a:highlight>
              </a:rPr>
              <a:t> is the problem of determining, from a description of an arbitrary </a:t>
            </a:r>
            <a:r>
              <a:rPr lang="en" sz="300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computer program</a:t>
            </a:r>
            <a:r>
              <a:rPr lang="en" sz="3000">
                <a:solidFill>
                  <a:srgbClr val="252525"/>
                </a:solidFill>
                <a:highlight>
                  <a:srgbClr val="FFFFFF"/>
                </a:highlight>
              </a:rPr>
              <a:t> and an input, whether the program will finish running or continue to run forever.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200" y="3141287"/>
            <a:ext cx="13335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" y="616900"/>
            <a:ext cx="3351100" cy="10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37" y="1824724"/>
            <a:ext cx="8346725" cy="5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337" y="2550100"/>
            <a:ext cx="6059325" cy="229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